
<file path=[Content_Types].xml><?xml version="1.0" encoding="utf-8"?>
<Types xmlns="http://schemas.openxmlformats.org/package/2006/content-types">
  <Default Extension="xml" ContentType="application/xml"/>
  <Default Extension="vsdx" ContentType="application/vnd.ms-visio.drawing"/>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256" r:id="rId2"/>
    <p:sldId id="397" r:id="rId3"/>
    <p:sldId id="398" r:id="rId4"/>
    <p:sldId id="431" r:id="rId5"/>
    <p:sldId id="448" r:id="rId6"/>
    <p:sldId id="373" r:id="rId7"/>
    <p:sldId id="460" r:id="rId8"/>
    <p:sldId id="434" r:id="rId9"/>
    <p:sldId id="473" r:id="rId10"/>
    <p:sldId id="470" r:id="rId11"/>
    <p:sldId id="429" r:id="rId12"/>
    <p:sldId id="471" r:id="rId13"/>
    <p:sldId id="433" r:id="rId14"/>
    <p:sldId id="411" r:id="rId15"/>
    <p:sldId id="400" r:id="rId16"/>
    <p:sldId id="453" r:id="rId17"/>
    <p:sldId id="474" r:id="rId18"/>
    <p:sldId id="461" r:id="rId19"/>
    <p:sldId id="381" r:id="rId20"/>
    <p:sldId id="455" r:id="rId21"/>
    <p:sldId id="456" r:id="rId22"/>
    <p:sldId id="387" r:id="rId23"/>
    <p:sldId id="388" r:id="rId24"/>
    <p:sldId id="464" r:id="rId25"/>
    <p:sldId id="465" r:id="rId26"/>
    <p:sldId id="467" r:id="rId27"/>
    <p:sldId id="466" r:id="rId28"/>
    <p:sldId id="468" r:id="rId29"/>
    <p:sldId id="469" r:id="rId30"/>
    <p:sldId id="439" r:id="rId31"/>
    <p:sldId id="472" r:id="rId32"/>
    <p:sldId id="457" r:id="rId33"/>
    <p:sldId id="458" r:id="rId34"/>
    <p:sldId id="462" r:id="rId35"/>
    <p:sldId id="396" r:id="rId36"/>
    <p:sldId id="380" r:id="rId37"/>
    <p:sldId id="459" r:id="rId38"/>
    <p:sldId id="376" r:id="rId39"/>
    <p:sldId id="311" r:id="rId40"/>
    <p:sldId id="340" r:id="rId41"/>
    <p:sldId id="403" r:id="rId42"/>
    <p:sldId id="364" r:id="rId43"/>
    <p:sldId id="438" r:id="rId44"/>
    <p:sldId id="44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folHlink"/>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C81A08"/>
    <a:srgbClr val="22304B"/>
    <a:srgbClr val="0E22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86858" autoAdjust="0"/>
  </p:normalViewPr>
  <p:slideViewPr>
    <p:cSldViewPr snapToObjects="1">
      <p:cViewPr varScale="1">
        <p:scale>
          <a:sx n="81" d="100"/>
          <a:sy n="81" d="100"/>
        </p:scale>
        <p:origin x="-592" y="-120"/>
      </p:cViewPr>
      <p:guideLst>
        <p:guide orient="horz" pos="2160"/>
        <p:guide pos="2880"/>
      </p:guideLst>
    </p:cSldViewPr>
  </p:slideViewPr>
  <p:outlineViewPr>
    <p:cViewPr>
      <p:scale>
        <a:sx n="33" d="100"/>
        <a:sy n="33" d="100"/>
      </p:scale>
      <p:origin x="0" y="-11914"/>
    </p:cViewPr>
  </p:outlineViewPr>
  <p:notesTextViewPr>
    <p:cViewPr>
      <p:scale>
        <a:sx n="1" d="1"/>
        <a:sy n="1" d="1"/>
      </p:scale>
      <p:origin x="0" y="0"/>
    </p:cViewPr>
  </p:notesTextViewPr>
  <p:sorterViewPr>
    <p:cViewPr>
      <p:scale>
        <a:sx n="200" d="100"/>
        <a:sy n="200" d="100"/>
      </p:scale>
      <p:origin x="0" y="0"/>
    </p:cViewPr>
  </p:sorterViewPr>
  <p:notesViewPr>
    <p:cSldViewPr snapToObjects="1">
      <p:cViewPr varScale="1">
        <p:scale>
          <a:sx n="53" d="100"/>
          <a:sy n="53" d="100"/>
        </p:scale>
        <p:origin x="-295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74E8D7F-A68F-427B-BCB9-CAD1919CC2D1}" type="datetimeFigureOut">
              <a:rPr lang="zh-CN" altLang="en-US" smtClean="0"/>
              <a:pPr/>
              <a:t>15/4/1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ltLang="zh-CN" smtClean="0"/>
              <a:t>3/23/2015</a:t>
            </a: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A93336-D05C-4F21-8A0D-754D64843750}" type="slidenum">
              <a:rPr lang="zh-CN" altLang="en-US" smtClean="0"/>
              <a:pPr/>
              <a:t>‹#›</a:t>
            </a:fld>
            <a:endParaRPr lang="zh-CN" altLang="en-US"/>
          </a:p>
        </p:txBody>
      </p:sp>
    </p:spTree>
    <p:extLst>
      <p:ext uri="{BB962C8B-B14F-4D97-AF65-F5344CB8AC3E}">
        <p14:creationId xmlns:p14="http://schemas.microsoft.com/office/powerpoint/2010/main" val="281100853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pPr/>
              <a:t>15/4/1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3/23/2015</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pPr/>
              <a:t>‹#›</a:t>
            </a:fld>
            <a:endParaRPr lang="en-US"/>
          </a:p>
        </p:txBody>
      </p:sp>
    </p:spTree>
    <p:extLst>
      <p:ext uri="{BB962C8B-B14F-4D97-AF65-F5344CB8AC3E}">
        <p14:creationId xmlns:p14="http://schemas.microsoft.com/office/powerpoint/2010/main" val="199819183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传统的目标检测：用训练样本中标记好的含有目标的窗口进行分类器训练，每类物体都要训练一个特定的分类器，测试时用窗口遍历测试样本进行分类从而检测出物体的位置以及类别。</a:t>
            </a:r>
            <a:endParaRPr 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特征提取：特征点检测算法通过某种准则选择具有明确定义的、局部纹理特征比较明显的像素点、边缘、角点、区块，并且通常能够获得一定的集合不变性。从图像中按固定的步长、尺度提取出大量的局部特征描述、大量的局部描述尽管具有更高的冗余度，但信息更加丰富。</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兴趣点检测算法通过某种准则选择具有明确定义的、局部纹理特征比较明显的像素点、边缘、角点、区块等，并且通常能够获得一定的几何不变性，从而可以在较小的开销下得到更有意义的表达。</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近年来物体分类领域使用更多的则是密集提取的方式，从图像中按固定的步长、尺度提取出大量的局部特征描述，大量的局部描述尽管具有更高的冗余度，但信息更加丰富，后面再使用词包模型进行有效表达后通常可以得到比兴趣点检测更好的性能。</a:t>
            </a:r>
            <a:endParaRPr lang="en-US" altLang="zh-CN" dirty="0" smtClean="0"/>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特征编码：提取的底层特征中包含了大量的冗余和噪声，为提高特征表达的鲁棒性，需要使用一种特征变换算法对底层特征进行编码，从而获得更具区分性、更加鲁棒的特征表达，这一步对物体识别的性能具有至关重要的作用。</a:t>
            </a:r>
            <a:endParaRPr lang="en-US" altLang="en-US" dirty="0" smtClean="0">
              <a:solidFill>
                <a:srgbClr val="FF0000"/>
              </a:solidFill>
            </a:endParaRPr>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在一幅图像中，局部目标的外观和形状能够被梯度或者边缘的方向密度分布很好的描述。（也就是说梯度主要存在于边缘的地方）</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从图像提取到特征表达之后，一张图像可以使用一个固定维度的向量进行描述，接下来就是学习一个分类器对图像进行分类。</a:t>
            </a:r>
            <a:endParaRPr lang="en-US" altLang="zh-CN" dirty="0" smtClean="0"/>
          </a:p>
          <a:p>
            <a:r>
              <a:rPr lang="zh-CN" altLang="en-US" dirty="0" smtClean="0"/>
              <a:t>常用的分类器有支持向量机、</a:t>
            </a:r>
            <a:r>
              <a:rPr lang="en-US" altLang="zh-CN" dirty="0" smtClean="0"/>
              <a:t>K</a:t>
            </a:r>
            <a:r>
              <a:rPr lang="zh-CN" altLang="en-US" dirty="0" smtClean="0"/>
              <a:t>近邻、神经网络、随机森林等。其中</a:t>
            </a:r>
            <a:r>
              <a:rPr lang="en-US" altLang="zh-CN" dirty="0" smtClean="0"/>
              <a:t>SVM</a:t>
            </a:r>
            <a:r>
              <a:rPr lang="zh-CN" altLang="en-US" dirty="0" smtClean="0"/>
              <a:t>、</a:t>
            </a:r>
            <a:r>
              <a:rPr lang="en-US" altLang="zh-CN" dirty="0" err="1" smtClean="0"/>
              <a:t>AdaBoost</a:t>
            </a:r>
            <a:r>
              <a:rPr lang="zh-CN" altLang="en-US" dirty="0" smtClean="0"/>
              <a:t>是</a:t>
            </a:r>
            <a:r>
              <a:rPr lang="en-US" altLang="zh-CN" dirty="0" smtClean="0"/>
              <a:t>Deep</a:t>
            </a:r>
            <a:r>
              <a:rPr lang="en-US" altLang="zh-CN" baseline="0" dirty="0" smtClean="0"/>
              <a:t> Learning</a:t>
            </a:r>
            <a:r>
              <a:rPr lang="zh-CN" altLang="en-US" baseline="0" dirty="0" smtClean="0"/>
              <a:t>之前最常用的分类器。</a:t>
            </a:r>
            <a:endParaRPr lang="en-US" altLang="zh-CN" baseline="0"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19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模型就是线性超平面。</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Adaboost</a:t>
            </a:r>
            <a:r>
              <a:rPr lang="zh-CN" altLang="en-US" dirty="0" smtClean="0"/>
              <a:t>是一种迭代算法，其核心思想是针对同一个训练集训练不同的分类器（弱分类器），然后把这些弱分类器集合起来，构成一个更强的最终分类器（强分类器）。其算法本身是通过改变数据分布来实现的，它根据每次训练集之中每个样本的分类是否正确，以及上次的总体分类的准确率，来确定每个样本的权值。将修改过权值的新数据集送给下层分类器进行训练，最后将每次训练得到的分类器最后融合起来，作为最后的决策分类器。</a:t>
            </a:r>
          </a:p>
        </p:txBody>
      </p:sp>
      <p:sp>
        <p:nvSpPr>
          <p:cNvPr id="4" name="Slide Number Placeholder 3"/>
          <p:cNvSpPr>
            <a:spLocks noGrp="1"/>
          </p:cNvSpPr>
          <p:nvPr>
            <p:ph type="sldNum" sz="quarter" idx="10"/>
          </p:nvPr>
        </p:nvSpPr>
        <p:spPr/>
        <p:txBody>
          <a:bodyPr/>
          <a:lstStyle/>
          <a:p>
            <a:fld id="{8ED3604F-F5C7-412C-AE28-FF961BD94C8A}" type="slidenum">
              <a:rPr lang="en-US" smtClean="0"/>
              <a:pPr/>
              <a:t>23</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25</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在一幅图像中，局部目标的外观和形状能够被梯度或者边缘的方向密度分布很好的描述。（也就是说梯度主要存在于边缘的地方）</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先计算</a:t>
            </a:r>
            <a:r>
              <a:rPr lang="en-US" altLang="zh-CN" dirty="0" smtClean="0"/>
              <a:t>HOG</a:t>
            </a:r>
            <a:r>
              <a:rPr lang="zh-CN" altLang="en-US" dirty="0" smtClean="0"/>
              <a:t>（方向梯度直方图）特征，然后用</a:t>
            </a:r>
            <a:r>
              <a:rPr lang="en-US" altLang="zh-CN" dirty="0" smtClean="0"/>
              <a:t>SVM</a:t>
            </a:r>
            <a:r>
              <a:rPr lang="zh-CN" altLang="en-US" dirty="0" smtClean="0"/>
              <a:t>训练得到物体的梯度模型。模型就可以直接用来分类（模型和目标匹配）。金字塔：不同分辨率上提取</a:t>
            </a:r>
            <a:r>
              <a:rPr lang="en-US" altLang="zh-CN" dirty="0" smtClean="0"/>
              <a:t>HOG</a:t>
            </a:r>
            <a:r>
              <a:rPr lang="zh-CN" altLang="en-US" dirty="0" smtClean="0"/>
              <a:t>特征。最右边图：偏移</a:t>
            </a:r>
            <a:r>
              <a:rPr lang="en-US" altLang="zh-CN" dirty="0" smtClean="0"/>
              <a:t>cost</a:t>
            </a:r>
            <a:r>
              <a:rPr lang="zh-CN" altLang="en-US" dirty="0" smtClean="0"/>
              <a:t>。</a:t>
            </a:r>
            <a:endParaRPr lang="en-US" altLang="zh-CN" dirty="0" smtClean="0"/>
          </a:p>
          <a:p>
            <a:endParaRPr lang="en-US" altLang="zh-CN" dirty="0" smtClean="0"/>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神经网络是由大量的、简单的处理单元（称为神经元）广泛地互相连接而形成的复杂网络系统，它反映了人脑功能的许多基本特征，是一个高度复杂的非线性动力学习系统。</a:t>
            </a:r>
          </a:p>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深度学习的动机在于建立、模拟人脑进行分析学习的神经网络，它模仿人脑的机制来解释数据。</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深度学习的概念源于人工神经网络的研究，通过组合低层特征形成更加抽象的高层表示属性类别或特征，以发现数据的分布式特征表示。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主流的深度学习模型包括自动编码器、受限波尔兹曼机、深度信念网络、卷积神经网络、生物启发式模型。</a:t>
            </a:r>
            <a:endParaRPr lang="en-US" altLang="zh-CN" dirty="0" smtClean="0"/>
          </a:p>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由于测试时需要遍历窗口因此非常消耗计算资源，这样对于一个实时的行人监测系统来说，我们只好选择弱特征（为快速计算，如</a:t>
            </a:r>
            <a:r>
              <a:rPr lang="en-US" altLang="zh-CN" dirty="0" smtClean="0"/>
              <a:t>HOG</a:t>
            </a:r>
            <a:r>
              <a:rPr lang="zh-CN" altLang="en-US" dirty="0" smtClean="0"/>
              <a:t>），以及弱的分类器（也是为了快速计算，如</a:t>
            </a:r>
            <a:r>
              <a:rPr lang="en-US" altLang="zh-CN" dirty="0" smtClean="0"/>
              <a:t>SVM</a:t>
            </a:r>
            <a:r>
              <a:rPr lang="zh-CN" altLang="en-US" dirty="0" smtClean="0"/>
              <a:t>）。</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1732126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以往基于像素级的图像处理，也不能给出目标区域的边界，只能给出一个大概的位置。这是因为，像素并不是人类视觉的着重点。因为，人类获得图像是从许多的像素点的组合的一个区域而来的，单一的某个像素点并不具有什么实际意义，只有组合在一起对人类而言才有意义。</a:t>
            </a:r>
            <a:endParaRPr lang="en-US" altLang="zh-CN" dirty="0" smtClean="0"/>
          </a:p>
          <a:p>
            <a:r>
              <a:rPr lang="zh-CN" altLang="en-US" dirty="0" smtClean="0"/>
              <a:t>超像素，即在图像中由一系列位置相邻且颜色、亮度、纹理等特征相似的像素点组成的小区域，这些小区域大多保留了进一步进行图像分割的有效信息，且一般不会破坏图像中物体的边界信息。</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提取特征，相似性度量。</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欧式距离、马氏距离、</a:t>
            </a:r>
            <a:r>
              <a:rPr lang="en-US" altLang="zh-CN" dirty="0" err="1" smtClean="0"/>
              <a:t>Hausdorff</a:t>
            </a:r>
            <a:r>
              <a:rPr lang="zh-CN" altLang="en-US" dirty="0" smtClean="0"/>
              <a:t>等。</a:t>
            </a:r>
            <a:endParaRPr lang="en-US" altLang="zh-CN"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41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为了改变这种情况，我们直观的想法是如果能够利用人是“物体”这种先验知识，先提取出含有物体的窗口，也就是先筛选出</a:t>
            </a:r>
            <a:r>
              <a:rPr lang="en-US" altLang="zh-CN" dirty="0" smtClean="0"/>
              <a:t>proposals</a:t>
            </a:r>
            <a:r>
              <a:rPr lang="zh-CN" altLang="en-US" dirty="0" smtClean="0"/>
              <a:t>，我们就能用一些稍微复杂的特征和分类器在这些候选窗口上过滤。</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43</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521636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在一幅图像中，局部目标的外观和形状能够被梯度或者边缘的方向密度分布很好的描述。（也就是说梯度主要存在于边缘的地方）</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先计算</a:t>
            </a:r>
            <a:r>
              <a:rPr lang="en-US" altLang="zh-CN" dirty="0" smtClean="0"/>
              <a:t>HOG</a:t>
            </a:r>
            <a:r>
              <a:rPr lang="zh-CN" altLang="en-US" dirty="0" smtClean="0"/>
              <a:t>（方向梯度直方图）特征，然后用</a:t>
            </a:r>
            <a:r>
              <a:rPr lang="en-US" altLang="zh-CN" dirty="0" smtClean="0"/>
              <a:t>SVM</a:t>
            </a:r>
            <a:r>
              <a:rPr lang="zh-CN" altLang="en-US" dirty="0" smtClean="0"/>
              <a:t>训练得到物体的梯度模型。模型就可以直接用来分类（模型和目标匹配）。金字塔：不同分辨率上提取</a:t>
            </a:r>
            <a:r>
              <a:rPr lang="en-US" altLang="zh-CN" dirty="0" smtClean="0"/>
              <a:t>HOG</a:t>
            </a:r>
            <a:r>
              <a:rPr lang="zh-CN" altLang="en-US" dirty="0" smtClean="0"/>
              <a:t>特征。最右边图：偏移</a:t>
            </a:r>
            <a:r>
              <a:rPr lang="en-US" altLang="zh-CN" dirty="0" smtClean="0"/>
              <a:t>cost</a:t>
            </a:r>
            <a:r>
              <a:rPr lang="zh-CN" altLang="en-US" dirty="0" smtClean="0"/>
              <a:t>。</a:t>
            </a:r>
            <a:endParaRPr lang="en-US" altLang="zh-CN" dirty="0" smtClean="0"/>
          </a:p>
        </p:txBody>
      </p:sp>
      <p:sp>
        <p:nvSpPr>
          <p:cNvPr id="4" name="日期占位符 3"/>
          <p:cNvSpPr>
            <a:spLocks noGrp="1"/>
          </p:cNvSpPr>
          <p:nvPr>
            <p:ph type="dt" idx="10"/>
          </p:nvPr>
        </p:nvSpPr>
        <p:spPr/>
        <p:txBody>
          <a:bodyPr/>
          <a:lstStyle/>
          <a:p>
            <a:fld id="{0AEEE64E-9A2D-4D02-BD46-DFCFC74B5EE4}" type="datetimeFigureOut">
              <a:rPr lang="en-US" smtClean="0"/>
              <a:pPr/>
              <a:t>15/4/1</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获得窗口位置策略</a:t>
            </a:r>
            <a:r>
              <a:rPr lang="en-US" dirty="0" smtClean="0"/>
              <a:t>:</a:t>
            </a:r>
            <a:r>
              <a:rPr lang="zh-CN" altLang="en-US" dirty="0" smtClean="0"/>
              <a:t>滑动窗口：训练好的模板在输入图像的多个尺度上进行滑动扫描，确定最大响应位置，找到目标物体的外接窗口。</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15/4/1</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val="2041424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852551"/>
          </a:xfrm>
          <a:solidFill>
            <a:schemeClr val="accent1">
              <a:lumMod val="75000"/>
            </a:schemeClr>
          </a:solidFill>
        </p:spPr>
        <p:txBody>
          <a:bodyPr anchor="ctr"/>
          <a:lstStyle>
            <a:lvl1pPr algn="ctr">
              <a:defRPr sz="600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4268937994"/>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图片 6" descr="untitled.png"/>
          <p:cNvPicPr>
            <a:picLocks noChangeAspect="1"/>
          </p:cNvPicPr>
          <p:nvPr userDrawn="1"/>
        </p:nvPicPr>
        <p:blipFill>
          <a:blip r:embed="rId2" cstate="print"/>
          <a:stretch>
            <a:fillRect/>
          </a:stretch>
        </p:blipFill>
        <p:spPr>
          <a:xfrm>
            <a:off x="8458199" y="8084"/>
            <a:ext cx="685801" cy="683079"/>
          </a:xfrm>
          <a:prstGeom prst="rect">
            <a:avLst/>
          </a:prstGeom>
        </p:spPr>
      </p:pic>
      <p:sp>
        <p:nvSpPr>
          <p:cNvPr id="2" name="Title 1"/>
          <p:cNvSpPr>
            <a:spLocks noGrp="1"/>
          </p:cNvSpPr>
          <p:nvPr>
            <p:ph type="title"/>
          </p:nvPr>
        </p:nvSpPr>
        <p:spPr>
          <a:xfrm>
            <a:off x="0" y="1"/>
            <a:ext cx="8377518" cy="669129"/>
          </a:xfrm>
          <a:solidFill>
            <a:schemeClr val="bg1"/>
          </a:solidFill>
        </p:spPr>
        <p:txBody>
          <a:bodyPr/>
          <a:lstStyle>
            <a:lvl1pPr>
              <a:defRPr b="0">
                <a:solidFill>
                  <a:schemeClr val="tx1"/>
                </a:solidFill>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95835" y="789710"/>
            <a:ext cx="8516471" cy="538725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Line 1"/>
          <p:cNvSpPr>
            <a:spLocks noChangeShapeType="1"/>
          </p:cNvSpPr>
          <p:nvPr userDrawn="1"/>
        </p:nvSpPr>
        <p:spPr bwMode="auto">
          <a:xfrm>
            <a:off x="0" y="716367"/>
            <a:ext cx="9144000" cy="0"/>
          </a:xfrm>
          <a:prstGeom prst="line">
            <a:avLst/>
          </a:prstGeom>
          <a:ln w="57150">
            <a:headEnd/>
            <a:tailEnd/>
          </a:ln>
        </p:spPr>
        <p:style>
          <a:lnRef idx="3">
            <a:schemeClr val="accent1"/>
          </a:lnRef>
          <a:fillRef idx="0">
            <a:schemeClr val="accent1"/>
          </a:fillRef>
          <a:effectRef idx="2">
            <a:schemeClr val="accent1"/>
          </a:effectRef>
          <a:fontRef idx="minor">
            <a:schemeClr val="tx1"/>
          </a:fontRef>
        </p:style>
        <p:txBody>
          <a:bodyPr/>
          <a:lstStyle/>
          <a:p>
            <a:pPr>
              <a:buFont typeface="Times New Roman" pitchFamily="16" charset="0"/>
              <a:buNone/>
              <a:defRPr/>
            </a:pPr>
            <a:endParaRPr lang="en-GB">
              <a:latin typeface="Arial" charset="0"/>
              <a:ea typeface="SimSun" charset="-122"/>
            </a:endParaRPr>
          </a:p>
        </p:txBody>
      </p:sp>
    </p:spTree>
    <p:extLst>
      <p:ext uri="{BB962C8B-B14F-4D97-AF65-F5344CB8AC3E}">
        <p14:creationId xmlns:p14="http://schemas.microsoft.com/office/powerpoint/2010/main" val="3807766555"/>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8270709" y="6581001"/>
            <a:ext cx="873291" cy="276999"/>
          </a:xfrm>
          <a:prstGeom prst="rect">
            <a:avLst/>
          </a:prstGeom>
          <a:solidFill>
            <a:srgbClr val="22304B"/>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n>
                <a:noFill/>
              </a:ln>
              <a:solidFill>
                <a:schemeClr val="bg1"/>
              </a:solidFill>
            </a:endParaRPr>
          </a:p>
        </p:txBody>
      </p:sp>
      <p:sp>
        <p:nvSpPr>
          <p:cNvPr id="2" name="Title Placeholder 1"/>
          <p:cNvSpPr>
            <a:spLocks noGrp="1"/>
          </p:cNvSpPr>
          <p:nvPr>
            <p:ph type="title"/>
          </p:nvPr>
        </p:nvSpPr>
        <p:spPr>
          <a:xfrm>
            <a:off x="0" y="1"/>
            <a:ext cx="8383977" cy="890648"/>
          </a:xfrm>
          <a:prstGeom prst="rect">
            <a:avLst/>
          </a:prstGeom>
          <a:solidFill>
            <a:srgbClr val="22304B"/>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5835" y="991590"/>
            <a:ext cx="8516471" cy="51853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12125" t="5872" r="18878" b="12174"/>
          <a:stretch/>
        </p:blipFill>
        <p:spPr>
          <a:xfrm>
            <a:off x="9316351" y="1"/>
            <a:ext cx="239865" cy="276999"/>
          </a:xfrm>
          <a:prstGeom prst="rect">
            <a:avLst/>
          </a:prstGeom>
        </p:spPr>
      </p:pic>
      <p:sp>
        <p:nvSpPr>
          <p:cNvPr id="13" name="TextBox 12"/>
          <p:cNvSpPr txBox="1"/>
          <p:nvPr userDrawn="1"/>
        </p:nvSpPr>
        <p:spPr>
          <a:xfrm>
            <a:off x="935657" y="6577482"/>
            <a:ext cx="7334284" cy="338554"/>
          </a:xfrm>
          <a:prstGeom prst="rect">
            <a:avLst/>
          </a:prstGeom>
          <a:solidFill>
            <a:schemeClr val="accent1">
              <a:lumMod val="50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smtClean="0">
                <a:solidFill>
                  <a:schemeClr val="bg1"/>
                </a:solidFill>
                <a:latin typeface="Times New Roman" pitchFamily="18" charset="0"/>
                <a:ea typeface="黑体" pitchFamily="49" charset="-122"/>
                <a:cs typeface="Times New Roman" pitchFamily="18" charset="0"/>
              </a:rPr>
              <a:t>Haiwei</a:t>
            </a:r>
            <a:r>
              <a:rPr lang="en-US" sz="1600" baseline="0" dirty="0" smtClean="0">
                <a:solidFill>
                  <a:schemeClr val="bg1"/>
                </a:solidFill>
                <a:latin typeface="Times New Roman" pitchFamily="18" charset="0"/>
                <a:ea typeface="黑体" pitchFamily="49" charset="-122"/>
                <a:cs typeface="Times New Roman" pitchFamily="18" charset="0"/>
              </a:rPr>
              <a:t> </a:t>
            </a:r>
            <a:r>
              <a:rPr lang="en-US" sz="1600" baseline="0" dirty="0" err="1" smtClean="0">
                <a:solidFill>
                  <a:schemeClr val="bg1"/>
                </a:solidFill>
                <a:latin typeface="Times New Roman" pitchFamily="18" charset="0"/>
                <a:ea typeface="黑体" pitchFamily="49" charset="-122"/>
                <a:cs typeface="Times New Roman" pitchFamily="18" charset="0"/>
              </a:rPr>
              <a:t>Zhao|CVBIOUC</a:t>
            </a:r>
            <a:endParaRPr lang="en-US" sz="1450" dirty="0">
              <a:solidFill>
                <a:schemeClr val="bg1"/>
              </a:solidFill>
              <a:latin typeface="黑体" pitchFamily="49" charset="-122"/>
              <a:ea typeface="黑体" pitchFamily="49" charset="-122"/>
            </a:endParaRPr>
          </a:p>
        </p:txBody>
      </p:sp>
      <p:sp>
        <p:nvSpPr>
          <p:cNvPr id="14" name="TextBox 13"/>
          <p:cNvSpPr txBox="1"/>
          <p:nvPr userDrawn="1"/>
        </p:nvSpPr>
        <p:spPr>
          <a:xfrm>
            <a:off x="-1" y="6581002"/>
            <a:ext cx="935655" cy="276999"/>
          </a:xfrm>
          <a:prstGeom prst="rect">
            <a:avLst/>
          </a:prstGeom>
          <a:solidFill>
            <a:schemeClr val="accent1">
              <a:lumMod val="75000"/>
            </a:schemeClr>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3/31/2015</a:t>
            </a:r>
            <a:endParaRPr lang="en-US" dirty="0">
              <a:solidFill>
                <a:schemeClr val="bg1"/>
              </a:solidFill>
            </a:endParaRPr>
          </a:p>
        </p:txBody>
      </p:sp>
      <p:sp>
        <p:nvSpPr>
          <p:cNvPr id="12" name="TextBox 11"/>
          <p:cNvSpPr txBox="1"/>
          <p:nvPr userDrawn="1"/>
        </p:nvSpPr>
        <p:spPr>
          <a:xfrm>
            <a:off x="8138766" y="6580996"/>
            <a:ext cx="673539" cy="646331"/>
          </a:xfrm>
          <a:prstGeom prst="rect">
            <a:avLst/>
          </a:prstGeom>
          <a:noFill/>
        </p:spPr>
        <p:txBody>
          <a:bodyPr wrap="square" rtlCol="0">
            <a:spAutoFit/>
          </a:bodyPr>
          <a:lstStyle/>
          <a:p>
            <a:pPr algn="r"/>
            <a:fld id="{C603BFBC-EF15-48A5-8249-0FEAC4BE5DBB}" type="slidenum">
              <a:rPr lang="en-US" sz="1200" smtClean="0">
                <a:solidFill>
                  <a:schemeClr val="bg1"/>
                </a:solidFill>
              </a:rPr>
              <a:pPr algn="r"/>
              <a:t>‹#›</a:t>
            </a:fld>
            <a:r>
              <a:rPr lang="en-US" sz="1200" dirty="0" smtClean="0">
                <a:solidFill>
                  <a:schemeClr val="bg1"/>
                </a:solidFill>
              </a:rPr>
              <a:t>/76</a:t>
            </a:r>
          </a:p>
          <a:p>
            <a:pPr algn="r"/>
            <a:endParaRPr lang="en-US" sz="1200" dirty="0" smtClean="0">
              <a:solidFill>
                <a:schemeClr val="bg1"/>
              </a:solidFill>
            </a:endParaRPr>
          </a:p>
          <a:p>
            <a:pPr algn="r"/>
            <a:endParaRPr lang="en-US" sz="1200" dirty="0">
              <a:solidFill>
                <a:schemeClr val="bg1"/>
              </a:solidFill>
            </a:endParaRPr>
          </a:p>
        </p:txBody>
      </p:sp>
    </p:spTree>
    <p:extLst>
      <p:ext uri="{BB962C8B-B14F-4D97-AF65-F5344CB8AC3E}">
        <p14:creationId xmlns:p14="http://schemas.microsoft.com/office/powerpoint/2010/main" val="2315020142"/>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xmlns:p14="http://schemas.microsoft.com/office/powerpoint/2010/main">
    <p:push dir="r"/>
  </p:transition>
  <p:timing>
    <p:tnLst>
      <p:par>
        <p:cTn xmlns:p14="http://schemas.microsoft.com/office/powerpoint/2010/main" id="1" dur="indefinite" restart="never" nodeType="tmRoot"/>
      </p:par>
    </p:tnLst>
  </p:timing>
  <p:hf sldNum="0" hdr="0" ftr="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bin"/><Relationship Id="rId5" Type="http://schemas.openxmlformats.org/officeDocument/2006/relationships/package" Target="../embeddings/Microsoft_Visio_Drawing111222211111112222221111111.vsdx"/><Relationship Id="rId6" Type="http://schemas.openxmlformats.org/officeDocument/2006/relationships/image" Target="../media/image15.emf"/><Relationship Id="rId7" Type="http://schemas.openxmlformats.org/officeDocument/2006/relationships/image" Target="../media/image11.png"/><Relationship Id="rId8" Type="http://schemas.openxmlformats.org/officeDocument/2006/relationships/hyperlink" Target="http://www.science.uva.nl/research/publications/2013/UijlingsIJCV2013/" TargetMode="External"/><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6.png"/><Relationship Id="rId1" Type="http://schemas.openxmlformats.org/officeDocument/2006/relationships/themeOverride" Target="../theme/themeOverride1.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hyperlink" Target="http://www.lira.dist.unige.it/teaching/SINA_08-09/papers/itti98model.pdf"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groups.inf.ed.ac.uk/calvin/objectness/" TargetMode="External"/><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hyperlink" Target="http://www.lira.dist.unige.it/teaching/SINA_08-09/papers/itti98model.pdf"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5"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hyperlink" Target="http://www.science.uva.nl/research/publications/2013/UijlingsIJCV2013/"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5" Type="http://schemas.openxmlformats.org/officeDocument/2006/relationships/image" Target="../media/image27.gi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people.csail.mit.edu/tjudd/SaliencyBenchmark/" TargetMode="External"/><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1.png"/><Relationship Id="rId6" Type="http://schemas.openxmlformats.org/officeDocument/2006/relationships/hyperlink" Target="http://www.lira.dist.unige.it/teaching/SINA_08-09/papers/itti98model.pdf" TargetMode="External"/><Relationship Id="rId7" Type="http://schemas.openxmlformats.org/officeDocument/2006/relationships/hyperlink" Target="http://www.klab.caltech.edu/~xhou/papers/cvpr07.pdf" TargetMode="External"/><Relationship Id="rId8" Type="http://schemas.openxmlformats.org/officeDocument/2006/relationships/hyperlink" Target="http://papers.nips.cc/paper/3095-graph-based-visual-saliency.pdf" TargetMode="External"/><Relationship Id="rId9" Type="http://schemas.openxmlformats.org/officeDocument/2006/relationships/hyperlink" Target="http://www.macs.hw.ac.uk/~xd25/Perception%20based%20Evaluation/TIP/Quantitative%20Analysis%20of%20Human-Model%20Agreement%20in%20Visual%20Saliency%20Modeling--%20A%20Comparative%20Study.pdf" TargetMode="External"/><Relationship Id="rId10" Type="http://schemas.openxmlformats.org/officeDocument/2006/relationships/hyperlink" Target="http://people.csail.mit.edu/tjudd/SaliencyBenchmark/"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11.png"/><Relationship Id="rId14" Type="http://schemas.openxmlformats.org/officeDocument/2006/relationships/hyperlink" Target="http://research.microsoft.com/en-us/um/people/jiansun/salientobject/salient_object.htm" TargetMode="External"/><Relationship Id="rId15" Type="http://schemas.openxmlformats.org/officeDocument/2006/relationships/hyperlink" Target="http://ivrgwww.epfl.ch/supplementary_material/RK_CVPR09/" TargetMode="External"/><Relationship Id="rId16" Type="http://schemas.openxmlformats.org/officeDocument/2006/relationships/hyperlink" Target="http://mmcheng.net/salobj/" TargetMode="External"/><Relationship Id="rId17" Type="http://schemas.openxmlformats.org/officeDocument/2006/relationships/hyperlink" Target="http://ilab.usc.edu/publications/doc/Borji_etal12eccv.pdf"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32.jpeg"/><Relationship Id="rId5" Type="http://schemas.openxmlformats.org/officeDocument/2006/relationships/hyperlink" Target="http://mmcheng.net/sketch2photo/" TargetMode="External"/><Relationship Id="rId6" Type="http://schemas.openxmlformats.org/officeDocument/2006/relationships/hyperlink" Target="http://mmcheng.net/gsal/" TargetMode="External"/><Relationship Id="rId7" Type="http://schemas.openxmlformats.org/officeDocument/2006/relationships/hyperlink" Target="http://jiajunwu.com/projects/bmcl.html" TargetMode="External"/><Relationship Id="rId8" Type="http://schemas.openxmlformats.org/officeDocument/2006/relationships/hyperlink" Target="http://www.ece.nus.edu.sg/stfpage/eletp/Publication.htm" TargetMode="External"/><Relationship Id="rId9" Type="http://schemas.openxmlformats.org/officeDocument/2006/relationships/hyperlink" Target="http://cs.bit.edu.cn/zhanglei/publications/TOG_11/arcimboldo_project.html" TargetMode="External"/><Relationship Id="rId10" Type="http://schemas.openxmlformats.org/officeDocument/2006/relationships/hyperlink" Target="http://people.csail.mit.edu/mrub/ObjectDiscove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1.png"/><Relationship Id="rId5" Type="http://schemas.openxmlformats.org/officeDocument/2006/relationships/hyperlink" Target="http://groups.inf.ed.ac.uk/calvin/objectness/" TargetMode="External"/><Relationship Id="rId6" Type="http://schemas.openxmlformats.org/officeDocument/2006/relationships/image" Target="../media/image36.jpeg"/><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11.png"/><Relationship Id="rId5" Type="http://schemas.openxmlformats.org/officeDocument/2006/relationships/hyperlink" Target="http://groups.inf.ed.ac.uk/calvin/objectness/"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hyperlink" Target="http://www.kyb.mpg.de/fileadmin/user_upload/files/publications/pdfs/pdf5070.pdf" TargetMode="External"/><Relationship Id="rId4" Type="http://schemas.openxmlformats.org/officeDocument/2006/relationships/hyperlink" Target="http://ttic.uchicago.edu/~smaji/papers/mbm08cvpr_tag.pdf" TargetMode="External"/><Relationship Id="rId5" Type="http://schemas.openxmlformats.org/officeDocument/2006/relationships/hyperlink" Target="http://www.robots.ox.ac.uk/~vgg/software/homkermap/" TargetMode="External"/><Relationship Id="rId6" Type="http://schemas.openxmlformats.org/officeDocument/2006/relationships/hyperlink" Target="http://lear.inrialpes.fr/people/triggs/pubs/Dalal-cvpr05.pdf" TargetMode="External"/><Relationship Id="rId7" Type="http://schemas.openxmlformats.org/officeDocument/2006/relationships/hyperlink" Target="http://cms.brookes.ac.uk/research/visiongroup/publications/2011/ziming_cvpr11.pdf" TargetMode="Externa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11.png"/><Relationship Id="rId5" Type="http://schemas.openxmlformats.org/officeDocument/2006/relationships/hyperlink" Target="http://groups.inf.ed.ac.uk/calvin/objectness/" TargetMode="External"/><Relationship Id="rId6" Type="http://schemas.openxmlformats.org/officeDocument/2006/relationships/hyperlink" Target="http://www.science.uva.nl/research/publications/2013/UijlingsIJCV2013/" TargetMode="External"/><Relationship Id="rId7" Type="http://schemas.openxmlformats.org/officeDocument/2006/relationships/hyperlink" Target="http://vision.cs.uiuc.edu/proposals/" TargetMode="External"/><Relationship Id="rId8" Type="http://schemas.openxmlformats.org/officeDocument/2006/relationships/hyperlink" Target="http://cms.brookes.ac.uk/research/visiongroup/publications/2011/ziming_cvpr11.pdf" TargetMode="External"/><Relationship Id="rId9" Type="http://schemas.openxmlformats.org/officeDocument/2006/relationships/hyperlink" Target="http://www.robots.ox.ac.uk/~vgg/publications/2011/Rahtu11/" TargetMode="External"/><Relationship Id="rId10" Type="http://schemas.openxmlformats.org/officeDocument/2006/relationships/hyperlink" Target="http://www.cse.oulu.fi/~erahtu/ObjSegProp/ObjectSegProposals.html"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lira.dist.unige.it/teaching/SINA_08-09/papers/itti98model.pdf" TargetMode="External"/><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2142565"/>
          </a:xfrm>
          <a:ln>
            <a:solidFill>
              <a:srgbClr val="0E2245"/>
            </a:solidFill>
          </a:ln>
        </p:spPr>
        <p:txBody>
          <a:bodyPr anchor="ctr">
            <a:noAutofit/>
          </a:bodyPr>
          <a:lstStyle/>
          <a:p>
            <a:r>
              <a:rPr lang="en-US" altLang="zh-CN" sz="4400" dirty="0" smtClean="0">
                <a:latin typeface="Times New Roman" pitchFamily="18" charset="0"/>
                <a:cs typeface="Times New Roman" pitchFamily="18" charset="0"/>
              </a:rPr>
              <a:t>Object </a:t>
            </a:r>
            <a:r>
              <a:rPr lang="en-US" altLang="zh-CN" sz="4400" dirty="0" smtClean="0">
                <a:latin typeface="Times New Roman" pitchFamily="18" charset="0"/>
                <a:cs typeface="Times New Roman" pitchFamily="18" charset="0"/>
              </a:rPr>
              <a:t>&amp; Pedestrian </a:t>
            </a:r>
            <a:r>
              <a:rPr lang="en-US" altLang="zh-CN" sz="4400" dirty="0" smtClean="0">
                <a:latin typeface="Times New Roman" pitchFamily="18" charset="0"/>
                <a:cs typeface="Times New Roman" pitchFamily="18" charset="0"/>
              </a:rPr>
              <a:t>Detection</a:t>
            </a:r>
            <a:endParaRPr lang="en-US" sz="4400" dirty="0">
              <a:latin typeface="Times New Roman" pitchFamily="18" charset="0"/>
              <a:ea typeface="华文行楷" pitchFamily="2" charset="-122"/>
              <a:cs typeface="Times New Roman" pitchFamily="18" charset="0"/>
            </a:endParaRPr>
          </a:p>
        </p:txBody>
      </p:sp>
      <p:sp>
        <p:nvSpPr>
          <p:cNvPr id="3" name="Subtitle 2"/>
          <p:cNvSpPr>
            <a:spLocks noGrp="1"/>
          </p:cNvSpPr>
          <p:nvPr>
            <p:ph type="subTitle" idx="1"/>
          </p:nvPr>
        </p:nvSpPr>
        <p:spPr>
          <a:xfrm>
            <a:off x="251460" y="2663744"/>
            <a:ext cx="8602980" cy="948136"/>
          </a:xfrm>
        </p:spPr>
        <p:txBody>
          <a:bodyPr>
            <a:noAutofit/>
          </a:bodyPr>
          <a:lstStyle/>
          <a:p>
            <a:pPr>
              <a:spcBef>
                <a:spcPts val="1350"/>
              </a:spcBef>
            </a:pPr>
            <a:r>
              <a:rPr lang="zh-CN" altLang="en-US" dirty="0" smtClean="0">
                <a:ln w="0"/>
                <a:effectLst>
                  <a:outerShdw blurRad="38100" dist="19050" dir="2700000" algn="tl" rotWithShape="0">
                    <a:schemeClr val="dk1">
                      <a:alpha val="40000"/>
                    </a:schemeClr>
                  </a:outerShdw>
                </a:effectLst>
                <a:ea typeface="华文楷体" pitchFamily="2" charset="-122"/>
              </a:rPr>
              <a:t>赵海伟 戴嘉伦 王如晨</a:t>
            </a:r>
            <a:endParaRPr lang="en-US" altLang="zh-CN" dirty="0" smtClean="0">
              <a:ln w="0"/>
              <a:effectLst>
                <a:outerShdw blurRad="38100" dist="19050" dir="2700000" algn="tl" rotWithShape="0">
                  <a:schemeClr val="dk1">
                    <a:alpha val="40000"/>
                  </a:schemeClr>
                </a:outerShdw>
              </a:effectLst>
              <a:ea typeface="华文楷体" pitchFamily="2" charset="-122"/>
            </a:endParaRPr>
          </a:p>
          <a:p>
            <a:pPr>
              <a:spcBef>
                <a:spcPts val="1350"/>
              </a:spcBef>
            </a:pPr>
            <a:r>
              <a:rPr lang="en-US" altLang="zh-CN" sz="2400" dirty="0" smtClean="0">
                <a:ln w="0"/>
                <a:effectLst>
                  <a:outerShdw blurRad="38100" dist="19050" dir="2700000" algn="tl" rotWithShape="0">
                    <a:schemeClr val="dk1">
                      <a:alpha val="40000"/>
                    </a:schemeClr>
                  </a:outerShdw>
                </a:effectLst>
                <a:ea typeface="华文楷体" pitchFamily="2" charset="-122"/>
              </a:rPr>
              <a:t>CVBIOUC</a:t>
            </a:r>
            <a:r>
              <a:rPr lang="en-US" altLang="zh-CN" sz="2400" dirty="0" smtClean="0">
                <a:ln w="0"/>
                <a:effectLst>
                  <a:outerShdw blurRad="38100" dist="19050" dir="2700000" algn="tl" rotWithShape="0">
                    <a:schemeClr val="dk1">
                      <a:alpha val="40000"/>
                    </a:schemeClr>
                  </a:outerShdw>
                </a:effectLst>
                <a:ea typeface="华文楷体" pitchFamily="2" charset="-122"/>
              </a:rPr>
              <a:t>, Ocean  </a:t>
            </a:r>
            <a:r>
              <a:rPr lang="en-US" altLang="zh-CN" sz="2400" dirty="0" smtClean="0">
                <a:ln w="0"/>
                <a:effectLst>
                  <a:outerShdw blurRad="38100" dist="19050" dir="2700000" algn="tl" rotWithShape="0">
                    <a:schemeClr val="dk1">
                      <a:alpha val="40000"/>
                    </a:schemeClr>
                  </a:outerShdw>
                </a:effectLst>
                <a:ea typeface="华文楷体" pitchFamily="2" charset="-122"/>
              </a:rPr>
              <a:t>University  of  China</a:t>
            </a:r>
            <a:endParaRPr lang="en-US" altLang="zh-CN" dirty="0">
              <a:ln w="0"/>
              <a:effectLst>
                <a:outerShdw blurRad="38100" dist="19050" dir="2700000" algn="tl" rotWithShape="0">
                  <a:schemeClr val="dk1">
                    <a:alpha val="40000"/>
                  </a:schemeClr>
                </a:outerShdw>
              </a:effectLst>
              <a:ea typeface="华文楷体" pitchFamily="2" charset="-122"/>
            </a:endParaRPr>
          </a:p>
        </p:txBody>
      </p:sp>
      <p:pic>
        <p:nvPicPr>
          <p:cNvPr id="6" name="图片 5" descr="untitled.png"/>
          <p:cNvPicPr>
            <a:picLocks noChangeAspect="1"/>
          </p:cNvPicPr>
          <p:nvPr/>
        </p:nvPicPr>
        <p:blipFill>
          <a:blip r:embed="rId3"/>
          <a:stretch>
            <a:fillRect/>
          </a:stretch>
        </p:blipFill>
        <p:spPr>
          <a:xfrm>
            <a:off x="3208149" y="4342268"/>
            <a:ext cx="2779887" cy="1872813"/>
          </a:xfrm>
          <a:prstGeom prst="rect">
            <a:avLst/>
          </a:prstGeom>
        </p:spPr>
      </p:pic>
      <p:sp>
        <p:nvSpPr>
          <p:cNvPr id="5" name="TextBox 4"/>
          <p:cNvSpPr txBox="1"/>
          <p:nvPr/>
        </p:nvSpPr>
        <p:spPr>
          <a:xfrm>
            <a:off x="3347633" y="3611105"/>
            <a:ext cx="3735091" cy="369332"/>
          </a:xfrm>
          <a:prstGeom prst="rect">
            <a:avLst/>
          </a:prstGeom>
          <a:noFill/>
        </p:spPr>
        <p:txBody>
          <a:bodyPr wrap="square" rtlCol="0">
            <a:spAutoFit/>
          </a:bodyPr>
          <a:lstStyle/>
          <a:p>
            <a:pPr algn="just"/>
            <a:r>
              <a:rPr lang="zh-CN" altLang="en-US" dirty="0" smtClean="0">
                <a:latin typeface="幼圆" pitchFamily="49" charset="-122"/>
                <a:ea typeface="幼圆" pitchFamily="49" charset="-122"/>
              </a:rPr>
              <a:t>指导教师：郑海永</a:t>
            </a:r>
            <a:endParaRPr lang="zh-CN" altLang="en-US" dirty="0">
              <a:latin typeface="幼圆" pitchFamily="49" charset="-122"/>
              <a:ea typeface="幼圆" pitchFamily="49" charset="-122"/>
            </a:endParaRPr>
          </a:p>
        </p:txBody>
      </p:sp>
    </p:spTree>
    <p:extLst>
      <p:ext uri="{BB962C8B-B14F-4D97-AF65-F5344CB8AC3E}">
        <p14:creationId xmlns:p14="http://schemas.microsoft.com/office/powerpoint/2010/main" val="4105041501"/>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Pedestrian Detection(HOG)</a:t>
            </a:r>
            <a:endParaRPr lang="zh-CN" altLang="en-US" dirty="0" smtClean="0"/>
          </a:p>
        </p:txBody>
      </p:sp>
      <p:sp>
        <p:nvSpPr>
          <p:cNvPr id="3" name="内容占位符 2"/>
          <p:cNvSpPr>
            <a:spLocks noGrp="1"/>
          </p:cNvSpPr>
          <p:nvPr>
            <p:ph idx="1"/>
          </p:nvPr>
        </p:nvSpPr>
        <p:spPr/>
        <p:txBody>
          <a:bodyPr>
            <a:normAutofit/>
          </a:bodyPr>
          <a:lstStyle/>
          <a:p>
            <a:r>
              <a:rPr lang="en-US" altLang="zh-CN" dirty="0" smtClean="0"/>
              <a:t>Histograms of Oriented Gradients for Human Detection</a:t>
            </a:r>
            <a:endParaRPr lang="zh-CN" altLang="en-US" dirty="0" smtClean="0"/>
          </a:p>
        </p:txBody>
      </p:sp>
      <p:pic>
        <p:nvPicPr>
          <p:cNvPr id="457733" name="Picture 5" descr="C:\Users\haida2416\AppData\Roaming\Tencent\Users\2350686505\QQ\WinTemp\RichOle\BHZIH%P8~7]82KJNYL3V9X8.png"/>
          <p:cNvPicPr>
            <a:picLocks noChangeAspect="1" noChangeArrowheads="1"/>
          </p:cNvPicPr>
          <p:nvPr/>
        </p:nvPicPr>
        <p:blipFill>
          <a:blip r:embed="rId2"/>
          <a:srcRect/>
          <a:stretch>
            <a:fillRect/>
          </a:stretch>
        </p:blipFill>
        <p:spPr bwMode="auto">
          <a:xfrm>
            <a:off x="500035" y="1214422"/>
            <a:ext cx="7991475" cy="2438400"/>
          </a:xfrm>
          <a:prstGeom prst="rect">
            <a:avLst/>
          </a:prstGeom>
          <a:noFill/>
        </p:spPr>
      </p:pic>
      <p:sp>
        <p:nvSpPr>
          <p:cNvPr id="37" name="TextBox 36"/>
          <p:cNvSpPr txBox="1"/>
          <p:nvPr/>
        </p:nvSpPr>
        <p:spPr>
          <a:xfrm>
            <a:off x="0" y="3652822"/>
            <a:ext cx="7877483" cy="2407326"/>
          </a:xfrm>
          <a:prstGeom prst="rect">
            <a:avLst/>
          </a:prstGeom>
          <a:noFill/>
        </p:spPr>
        <p:txBody>
          <a:bodyPr wrap="square" rtlCol="0">
            <a:spAutoFit/>
          </a:bodyPr>
          <a:lstStyle/>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(a) The average gradient image over the training examples.</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(b) Each pixel shows the maximum positive SVM weight in the block </a:t>
            </a:r>
            <a:r>
              <a:rPr lang="en-US" altLang="zh-CN" dirty="0" err="1" smtClean="0">
                <a:latin typeface="Times New Roman" pitchFamily="18" charset="0"/>
                <a:cs typeface="Times New Roman" pitchFamily="18" charset="0"/>
              </a:rPr>
              <a:t>centred</a:t>
            </a:r>
            <a:r>
              <a:rPr lang="en-US" altLang="zh-CN" dirty="0" smtClean="0">
                <a:latin typeface="Times New Roman" pitchFamily="18" charset="0"/>
                <a:cs typeface="Times New Roman" pitchFamily="18" charset="0"/>
              </a:rPr>
              <a:t> on the pixel.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(c) Likewise for the negative SVM weights.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(d) A test image.</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(e) It's computed R-HOG descriptor.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a:t>
            </a:r>
            <a:r>
              <a:rPr lang="en-US" altLang="zh-CN" dirty="0" err="1" smtClean="0">
                <a:latin typeface="Times New Roman" pitchFamily="18" charset="0"/>
                <a:cs typeface="Times New Roman" pitchFamily="18" charset="0"/>
              </a:rPr>
              <a:t>f,g</a:t>
            </a:r>
            <a:r>
              <a:rPr lang="en-US" altLang="zh-CN" dirty="0" smtClean="0">
                <a:latin typeface="Times New Roman" pitchFamily="18" charset="0"/>
                <a:cs typeface="Times New Roman" pitchFamily="18" charset="0"/>
              </a:rPr>
              <a:t>) The R-HOG descriptor weighted by respectively the positive and the negative SVM weights.</a:t>
            </a:r>
            <a:endParaRPr lang="zh-CN" altLang="en-US" dirty="0" smtClean="0">
              <a:latin typeface="Times New Roman" pitchFamily="18" charset="0"/>
              <a:cs typeface="Times New Roman" pitchFamily="18" charset="0"/>
            </a:endParaRPr>
          </a:p>
        </p:txBody>
      </p:sp>
      <p:sp>
        <p:nvSpPr>
          <p:cNvPr id="38" name="圆角矩形 7"/>
          <p:cNvSpPr/>
          <p:nvPr/>
        </p:nvSpPr>
        <p:spPr>
          <a:xfrm>
            <a:off x="295835" y="6060148"/>
            <a:ext cx="8377518" cy="45468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Histograms of Oriented Gradients for Human Detection </a:t>
            </a:r>
            <a:r>
              <a:rPr lang="en-US" altLang="zh-CN" sz="1600" dirty="0" smtClean="0">
                <a:solidFill>
                  <a:schemeClr val="tx1"/>
                </a:solidFill>
                <a:latin typeface="Calibri Light" panose="020F0302020204030204" pitchFamily="34" charset="0"/>
              </a:rPr>
              <a:t>.CVPR </a:t>
            </a:r>
            <a:r>
              <a:rPr lang="en-US" sz="1600" dirty="0" smtClean="0">
                <a:solidFill>
                  <a:schemeClr val="tx1"/>
                </a:solidFill>
                <a:latin typeface="Calibri Light" panose="020F0302020204030204" pitchFamily="34" charset="0"/>
              </a:rPr>
              <a:t>2005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Dalal</a:t>
            </a:r>
            <a:r>
              <a:rPr lang="en-US" altLang="zh-CN" sz="1600" dirty="0" smtClean="0">
                <a:solidFill>
                  <a:schemeClr val="tx1"/>
                </a:solidFill>
                <a:latin typeface="Calibri Light" panose="020F0302020204030204" pitchFamily="34" charset="0"/>
              </a:rPr>
              <a:t> </a:t>
            </a:r>
            <a:r>
              <a:rPr lang="en-US" sz="1600" dirty="0" smtClean="0">
                <a:solidFill>
                  <a:schemeClr val="tx1"/>
                </a:solidFill>
                <a:latin typeface="Calibri Light" panose="020F0302020204030204" pitchFamily="34" charset="0"/>
              </a:rPr>
              <a:t>et al.</a:t>
            </a: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tretch>
            <a:fillRect/>
          </a:stretch>
        </p:blipFill>
        <p:spPr bwMode="auto">
          <a:xfrm>
            <a:off x="4334389" y="789710"/>
            <a:ext cx="4218170" cy="5387253"/>
          </a:xfrm>
          <a:prstGeom prst="rect">
            <a:avLst/>
          </a:prstGeom>
          <a:noFill/>
          <a:ln w="9525">
            <a:noFill/>
            <a:miter lim="800000"/>
            <a:headEnd/>
            <a:tailEnd/>
          </a:ln>
          <a:effectLst/>
        </p:spPr>
      </p:pic>
      <p:sp>
        <p:nvSpPr>
          <p:cNvPr id="2" name="标题 1"/>
          <p:cNvSpPr>
            <a:spLocks noGrp="1"/>
          </p:cNvSpPr>
          <p:nvPr>
            <p:ph type="title"/>
          </p:nvPr>
        </p:nvSpPr>
        <p:spPr/>
        <p:txBody>
          <a:bodyPr>
            <a:normAutofit fontScale="90000"/>
          </a:bodyPr>
          <a:lstStyle/>
          <a:p>
            <a:r>
              <a:rPr lang="en-US" altLang="zh-CN" dirty="0" smtClean="0"/>
              <a:t>Pedestrian Detection(DPM)</a:t>
            </a:r>
            <a:endParaRPr lang="zh-CN" altLang="en-US" dirty="0" smtClean="0"/>
          </a:p>
        </p:txBody>
      </p:sp>
      <p:sp>
        <p:nvSpPr>
          <p:cNvPr id="3" name="内容占位符 2"/>
          <p:cNvSpPr>
            <a:spLocks noGrp="1"/>
          </p:cNvSpPr>
          <p:nvPr>
            <p:ph idx="1"/>
          </p:nvPr>
        </p:nvSpPr>
        <p:spPr/>
        <p:txBody>
          <a:bodyPr/>
          <a:lstStyle/>
          <a:p>
            <a:pPr>
              <a:buNone/>
            </a:pPr>
            <a:endParaRPr lang="en-US" altLang="zh-CN" dirty="0" smtClean="0"/>
          </a:p>
          <a:p>
            <a:r>
              <a:rPr lang="en-US" altLang="zh-CN" dirty="0" smtClean="0"/>
              <a:t>Deformable Parts Model:</a:t>
            </a:r>
          </a:p>
          <a:p>
            <a:pPr lvl="1"/>
            <a:r>
              <a:rPr lang="en-US" altLang="zh-CN" dirty="0" smtClean="0"/>
              <a:t>HOG Feature</a:t>
            </a:r>
          </a:p>
          <a:p>
            <a:pPr lvl="1"/>
            <a:r>
              <a:rPr lang="en-US" altLang="zh-CN" dirty="0" smtClean="0"/>
              <a:t>Part Model</a:t>
            </a:r>
          </a:p>
          <a:p>
            <a:pPr lvl="1"/>
            <a:r>
              <a:rPr lang="en-US" dirty="0" smtClean="0"/>
              <a:t>Latent SVM</a:t>
            </a:r>
          </a:p>
          <a:p>
            <a:pPr>
              <a:buNone/>
            </a:pPr>
            <a:endParaRPr lang="zh-CN" altLang="en-US" dirty="0" smtClean="0"/>
          </a:p>
          <a:p>
            <a:endParaRPr lang="zh-CN" altLang="en-US" dirty="0"/>
          </a:p>
        </p:txBody>
      </p:sp>
      <p:sp>
        <p:nvSpPr>
          <p:cNvPr id="5" name="圆角矩形 7"/>
          <p:cNvSpPr/>
          <p:nvPr/>
        </p:nvSpPr>
        <p:spPr>
          <a:xfrm>
            <a:off x="176941" y="6176963"/>
            <a:ext cx="8754258" cy="34794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Object detection with discriminatively trained </a:t>
            </a:r>
            <a:r>
              <a:rPr lang="en-US" altLang="zh-CN" sz="1600" dirty="0" err="1" smtClean="0">
                <a:solidFill>
                  <a:schemeClr val="tx1"/>
                </a:solidFill>
                <a:latin typeface="Calibri Light" panose="020F0302020204030204" pitchFamily="34" charset="0"/>
                <a:hlinkClick r:id="rId5"/>
              </a:rPr>
              <a:t>partbased</a:t>
            </a:r>
            <a:r>
              <a:rPr lang="en-US" altLang="zh-CN" sz="1600" dirty="0" smtClean="0">
                <a:solidFill>
                  <a:schemeClr val="tx1"/>
                </a:solidFill>
                <a:latin typeface="Calibri Light" panose="020F0302020204030204" pitchFamily="34" charset="0"/>
                <a:hlinkClick r:id="rId5"/>
              </a:rPr>
              <a:t> models</a:t>
            </a:r>
            <a:r>
              <a:rPr lang="en-US" altLang="zh-CN" sz="1600" dirty="0" smtClean="0">
                <a:solidFill>
                  <a:schemeClr val="tx1"/>
                </a:solidFill>
                <a:latin typeface="Calibri Light" panose="020F0302020204030204" pitchFamily="34" charset="0"/>
              </a:rPr>
              <a:t>. PAMI 2010, </a:t>
            </a:r>
            <a:r>
              <a:rPr lang="en-US" sz="1600" dirty="0" smtClean="0">
                <a:solidFill>
                  <a:schemeClr val="tx1"/>
                </a:solidFill>
                <a:latin typeface="Calibri Light" panose="020F0302020204030204" pitchFamily="34" charset="0"/>
              </a:rPr>
              <a:t>Ross  et al.</a:t>
            </a: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Pedestrian Detection</a:t>
            </a:r>
            <a:endParaRPr lang="zh-CN" altLang="en-US" dirty="0" smtClean="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Content Placeholder 5"/>
          <p:cNvGraphicFramePr>
            <a:graphicFrameLocks noChangeAspect="1"/>
          </p:cNvGraphicFramePr>
          <p:nvPr>
            <p:extLst>
              <p:ext uri="{D42A27DB-BD31-4B8C-83A1-F6EECF244321}">
                <p14:modId xmlns:p14="http://schemas.microsoft.com/office/powerpoint/2010/main" val="1119277290"/>
              </p:ext>
            </p:extLst>
          </p:nvPr>
        </p:nvGraphicFramePr>
        <p:xfrm>
          <a:off x="1368568" y="984271"/>
          <a:ext cx="6205184" cy="4650163"/>
        </p:xfrm>
        <a:graphic>
          <a:graphicData uri="http://schemas.openxmlformats.org/presentationml/2006/ole">
            <mc:AlternateContent xmlns:mc="http://schemas.openxmlformats.org/markup-compatibility/2006">
              <mc:Choice xmlns:v="urn:schemas-microsoft-com:vml" Requires="v">
                <p:oleObj spid="_x0000_s534532" name="Visio" r:id="rId5" imgW="4886155" imgH="3667225" progId="">
                  <p:embed/>
                </p:oleObj>
              </mc:Choice>
              <mc:Fallback>
                <p:oleObj name="Visio" r:id="rId5" imgW="4886155" imgH="3667225"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8568" y="984271"/>
                        <a:ext cx="6205184" cy="4650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1467797" y="1096144"/>
            <a:ext cx="970211" cy="192627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66251" y="1096144"/>
            <a:ext cx="727598" cy="153226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p:txBody>
          <a:bodyPr/>
          <a:lstStyle/>
          <a:p>
            <a:endParaRPr lang="en-US" dirty="0" smtClean="0"/>
          </a:p>
          <a:p>
            <a:endParaRPr lang="en-US" dirty="0"/>
          </a:p>
        </p:txBody>
      </p:sp>
      <p:sp>
        <p:nvSpPr>
          <p:cNvPr id="10" name="圆角矩形 7"/>
          <p:cNvSpPr/>
          <p:nvPr/>
        </p:nvSpPr>
        <p:spPr>
          <a:xfrm>
            <a:off x="295834" y="5855493"/>
            <a:ext cx="8516472" cy="64294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7"/>
              </a:buBlip>
            </a:pPr>
            <a:r>
              <a:rPr lang="en-US" altLang="zh-CN" sz="1600" dirty="0" smtClean="0">
                <a:solidFill>
                  <a:schemeClr val="tx1"/>
                </a:solidFill>
                <a:latin typeface="Calibri Light" panose="020F0302020204030204" pitchFamily="34" charset="0"/>
                <a:hlinkClick r:id="rId8"/>
              </a:rPr>
              <a:t>BING: </a:t>
            </a:r>
            <a:r>
              <a:rPr lang="en-US" altLang="zh-CN" sz="1600" dirty="0" err="1" smtClean="0">
                <a:solidFill>
                  <a:schemeClr val="tx1"/>
                </a:solidFill>
                <a:latin typeface="Calibri Light" panose="020F0302020204030204" pitchFamily="34" charset="0"/>
                <a:hlinkClick r:id="rId8"/>
              </a:rPr>
              <a:t>Binarized</a:t>
            </a:r>
            <a:r>
              <a:rPr lang="en-US" altLang="zh-CN" sz="1600" dirty="0" smtClean="0">
                <a:solidFill>
                  <a:schemeClr val="tx1"/>
                </a:solidFill>
                <a:latin typeface="Calibri Light" panose="020F0302020204030204" pitchFamily="34" charset="0"/>
                <a:hlinkClick r:id="rId8"/>
              </a:rPr>
              <a:t> </a:t>
            </a:r>
            <a:r>
              <a:rPr lang="en-US" altLang="zh-CN" sz="1600" dirty="0" err="1" smtClean="0">
                <a:solidFill>
                  <a:schemeClr val="tx1"/>
                </a:solidFill>
                <a:latin typeface="Calibri Light" panose="020F0302020204030204" pitchFamily="34" charset="0"/>
                <a:hlinkClick r:id="rId8"/>
              </a:rPr>
              <a:t>Normed</a:t>
            </a:r>
            <a:r>
              <a:rPr lang="en-US" altLang="zh-CN" sz="1600" dirty="0" smtClean="0">
                <a:solidFill>
                  <a:schemeClr val="tx1"/>
                </a:solidFill>
                <a:latin typeface="Calibri Light" panose="020F0302020204030204" pitchFamily="34" charset="0"/>
                <a:hlinkClick r:id="rId8"/>
              </a:rPr>
              <a:t> Gradients for </a:t>
            </a:r>
            <a:r>
              <a:rPr lang="en-US" altLang="zh-CN" sz="1600" dirty="0" err="1" smtClean="0">
                <a:solidFill>
                  <a:schemeClr val="tx1"/>
                </a:solidFill>
                <a:latin typeface="Calibri Light" panose="020F0302020204030204" pitchFamily="34" charset="0"/>
                <a:hlinkClick r:id="rId8"/>
              </a:rPr>
              <a:t>Objectness</a:t>
            </a:r>
            <a:r>
              <a:rPr lang="en-US" altLang="zh-CN" sz="1600" dirty="0" smtClean="0">
                <a:solidFill>
                  <a:schemeClr val="tx1"/>
                </a:solidFill>
                <a:latin typeface="Calibri Light" panose="020F0302020204030204" pitchFamily="34" charset="0"/>
                <a:hlinkClick r:id="rId8"/>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p>
        </p:txBody>
      </p:sp>
      <p:sp>
        <p:nvSpPr>
          <p:cNvPr id="15" name="Rectangle 10"/>
          <p:cNvSpPr/>
          <p:nvPr/>
        </p:nvSpPr>
        <p:spPr>
          <a:xfrm>
            <a:off x="5145865" y="2985601"/>
            <a:ext cx="1065750" cy="255755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 y="3022415"/>
            <a:ext cx="1368568" cy="830997"/>
          </a:xfrm>
          <a:prstGeom prst="rect">
            <a:avLst/>
          </a:prstGeom>
          <a:noFill/>
        </p:spPr>
        <p:txBody>
          <a:bodyPr wrap="square" rtlCol="0">
            <a:spAutoFit/>
          </a:bodyPr>
          <a:lstStyle/>
          <a:p>
            <a:r>
              <a:rPr lang="en-US" altLang="zh-CN" sz="2400" dirty="0" smtClean="0">
                <a:latin typeface="Times New Roman" pitchFamily="18" charset="0"/>
                <a:cs typeface="Times New Roman" pitchFamily="18" charset="0"/>
              </a:rPr>
              <a:t>Sliding   Window</a:t>
            </a:r>
            <a:endParaRPr lang="zh-CN"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168174825"/>
      </p:ext>
    </p:extLst>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0" presetClass="path" presetSubtype="0" accel="50000" decel="50000" fill="hold" grpId="0" nodeType="withEffect">
                                  <p:stCondLst>
                                    <p:cond delay="0"/>
                                  </p:stCondLst>
                                  <p:childTnLst>
                                    <p:animMotion origin="layout" path="M -3.61111E-6 -4.81481E-6 L 0.58056 0.00278 L 0.58056 0.06621 L 0.00174 0.06204 C 0.00157 0.0845 0.00139 0.10718 0.00105 0.12963 L 0.57848 0.13125 L 0.57848 0.19885 L 0.00243 0.19283 L 0.00243 0.25556 L 0.00313 0.26528 L 0.57778 0.27755 L 0.57778 0.35417 L 0.00382 0.34491 L 0.00452 0.4125 L 0.57778 0.41852 L 0.57778 0.41875 " pathEditMode="relative" rAng="0" ptsTypes="AAAAAAAAAAAAAAAA">
                                      <p:cBhvr>
                                        <p:cTn id="8" dur="2000" fill="hold"/>
                                        <p:tgtEl>
                                          <p:spTgt spid="13"/>
                                        </p:tgtEl>
                                        <p:attrNameLst>
                                          <p:attrName>ppt_x</p:attrName>
                                          <p:attrName>ppt_y</p:attrName>
                                        </p:attrNameLst>
                                      </p:cBhvr>
                                      <p:rCtr x="29028" y="20926"/>
                                    </p:animMotion>
                                  </p:childTnLst>
                                </p:cTn>
                              </p:par>
                            </p:childTnLst>
                          </p:cTn>
                        </p:par>
                        <p:par>
                          <p:cTn id="9" fill="hold">
                            <p:stCondLst>
                              <p:cond delay="2000"/>
                            </p:stCondLst>
                            <p:childTnLst>
                              <p:par>
                                <p:cTn id="10" presetID="1" presetClass="exit" presetSubtype="0" fill="hold" grpId="1" nodeType="afterEffect">
                                  <p:stCondLst>
                                    <p:cond delay="0"/>
                                  </p:stCondLst>
                                  <p:childTnLst>
                                    <p:set>
                                      <p:cBhvr>
                                        <p:cTn id="11" dur="1" fill="hold">
                                          <p:stCondLst>
                                            <p:cond delay="0"/>
                                          </p:stCondLst>
                                        </p:cTn>
                                        <p:tgtEl>
                                          <p:spTgt spid="13"/>
                                        </p:tgtEl>
                                        <p:attrNameLst>
                                          <p:attrName>style.visibility</p:attrName>
                                        </p:attrNameLst>
                                      </p:cBhvr>
                                      <p:to>
                                        <p:strVal val="hidden"/>
                                      </p:to>
                                    </p:set>
                                  </p:childTnLst>
                                </p:cTn>
                              </p:par>
                              <p:par>
                                <p:cTn id="12" presetID="1" presetClass="entr" presetSubtype="0" fill="hold" grpId="2"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0" presetClass="path" presetSubtype="0" accel="50000" decel="50000" fill="hold" grpId="0" nodeType="withEffect">
                                  <p:stCondLst>
                                    <p:cond delay="0"/>
                                  </p:stCondLst>
                                  <p:childTnLst>
                                    <p:animMotion origin="layout" path="M -1.66667E-6 -1.48148E-6 L 0.55261 0.00023 C 0.55226 0.01921 0.55209 0.0382 0.55191 0.05695 L 0.00018 0.05301 L 0.00087 0.11343 L 0.54913 0.11343 L 0.55052 0.1757 L 0.00226 0.16921 L 0.00156 0.22917 L 0.54861 0.2419 C 0.54861 0.26227 0.54879 0.28287 0.54913 0.30347 L 0.00156 0.29699 L 0.00295 0.36158 L 0.54913 0.36736 " pathEditMode="relative" rAng="0" ptsTypes="AAAAAAAAAAAAAA">
                                      <p:cBhvr>
                                        <p:cTn id="15" dur="2000" fill="hold"/>
                                        <p:tgtEl>
                                          <p:spTgt spid="12"/>
                                        </p:tgtEl>
                                        <p:attrNameLst>
                                          <p:attrName>ppt_x</p:attrName>
                                          <p:attrName>ppt_y</p:attrName>
                                        </p:attrNameLst>
                                      </p:cBhvr>
                                      <p:rCtr x="27622" y="18356"/>
                                    </p:animMotion>
                                  </p:childTnLst>
                                </p:cTn>
                              </p:par>
                            </p:childTnLst>
                          </p:cTn>
                        </p:par>
                        <p:par>
                          <p:cTn id="16" fill="hold">
                            <p:stCondLst>
                              <p:cond delay="4000"/>
                            </p:stCondLst>
                            <p:childTnLst>
                              <p:par>
                                <p:cTn id="17" presetID="1" presetClass="exit" presetSubtype="0" fill="hold" grpId="1" nodeType="after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ox(in)">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341" y="743215"/>
            <a:ext cx="8516471" cy="5084148"/>
          </a:xfrm>
        </p:spPr>
        <p:txBody>
          <a:bodyPr/>
          <a:lstStyle/>
          <a:p>
            <a:endParaRPr lang="zh-CN" altLang="en-US" dirty="0" smtClean="0"/>
          </a:p>
          <a:p>
            <a:endParaRPr lang="zh-CN" altLang="en-US" dirty="0"/>
          </a:p>
        </p:txBody>
      </p:sp>
      <p:sp>
        <p:nvSpPr>
          <p:cNvPr id="5" name="流程图: 直接访问存储器 4"/>
          <p:cNvSpPr/>
          <p:nvPr/>
        </p:nvSpPr>
        <p:spPr>
          <a:xfrm>
            <a:off x="10050" y="2318934"/>
            <a:ext cx="1720312" cy="1012095"/>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Training</a:t>
            </a:r>
          </a:p>
          <a:p>
            <a:pPr algn="ctr"/>
            <a:r>
              <a:rPr lang="en-US" altLang="zh-CN" sz="1600" dirty="0" smtClean="0">
                <a:solidFill>
                  <a:schemeClr val="tx1"/>
                </a:solidFill>
              </a:rPr>
              <a:t>images</a:t>
            </a:r>
            <a:endParaRPr lang="zh-CN" altLang="en-US" sz="1600" dirty="0">
              <a:solidFill>
                <a:schemeClr val="tx1"/>
              </a:solidFill>
            </a:endParaRPr>
          </a:p>
        </p:txBody>
      </p:sp>
      <p:sp>
        <p:nvSpPr>
          <p:cNvPr id="6" name="矩形 5"/>
          <p:cNvSpPr/>
          <p:nvPr/>
        </p:nvSpPr>
        <p:spPr>
          <a:xfrm>
            <a:off x="2049461" y="3006115"/>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Non-objects</a:t>
            </a:r>
            <a:endParaRPr lang="zh-CN" altLang="en-US" dirty="0">
              <a:solidFill>
                <a:schemeClr val="tx1"/>
              </a:solidFill>
            </a:endParaRPr>
          </a:p>
        </p:txBody>
      </p:sp>
      <p:sp>
        <p:nvSpPr>
          <p:cNvPr id="7" name="矩形 6"/>
          <p:cNvSpPr/>
          <p:nvPr/>
        </p:nvSpPr>
        <p:spPr>
          <a:xfrm>
            <a:off x="2075201" y="1796418"/>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Objects</a:t>
            </a:r>
            <a:endParaRPr lang="zh-CN" altLang="en-US" dirty="0">
              <a:solidFill>
                <a:schemeClr val="tx1"/>
              </a:solidFill>
            </a:endParaRPr>
          </a:p>
        </p:txBody>
      </p:sp>
      <p:sp>
        <p:nvSpPr>
          <p:cNvPr id="8" name="矩形 7"/>
          <p:cNvSpPr/>
          <p:nvPr/>
        </p:nvSpPr>
        <p:spPr>
          <a:xfrm>
            <a:off x="4419886" y="228627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9" name="矩形 8"/>
          <p:cNvSpPr/>
          <p:nvPr/>
        </p:nvSpPr>
        <p:spPr>
          <a:xfrm>
            <a:off x="6200419" y="2302326"/>
            <a:ext cx="1295311" cy="9888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training</a:t>
            </a:r>
            <a:endParaRPr lang="zh-CN" altLang="en-US" dirty="0">
              <a:solidFill>
                <a:schemeClr val="tx1"/>
              </a:solidFill>
            </a:endParaRPr>
          </a:p>
        </p:txBody>
      </p:sp>
      <p:sp>
        <p:nvSpPr>
          <p:cNvPr id="10" name="矩形 9"/>
          <p:cNvSpPr/>
          <p:nvPr/>
        </p:nvSpPr>
        <p:spPr>
          <a:xfrm>
            <a:off x="5902175" y="4285280"/>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classifier</a:t>
            </a:r>
            <a:endParaRPr lang="zh-CN" altLang="en-US" dirty="0">
              <a:solidFill>
                <a:schemeClr val="tx1"/>
              </a:solidFill>
            </a:endParaRPr>
          </a:p>
        </p:txBody>
      </p:sp>
      <p:sp>
        <p:nvSpPr>
          <p:cNvPr id="11" name="矩形 10"/>
          <p:cNvSpPr/>
          <p:nvPr/>
        </p:nvSpPr>
        <p:spPr>
          <a:xfrm>
            <a:off x="2170958" y="4277253"/>
            <a:ext cx="1202777" cy="99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pre-processing</a:t>
            </a:r>
            <a:endParaRPr lang="zh-CN" altLang="en-US" dirty="0">
              <a:solidFill>
                <a:schemeClr val="tx1"/>
              </a:solidFill>
            </a:endParaRPr>
          </a:p>
        </p:txBody>
      </p:sp>
      <p:sp>
        <p:nvSpPr>
          <p:cNvPr id="12" name="矩形 11"/>
          <p:cNvSpPr/>
          <p:nvPr/>
        </p:nvSpPr>
        <p:spPr>
          <a:xfrm>
            <a:off x="4055379" y="4288511"/>
            <a:ext cx="1318463" cy="964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8" name="椭圆 17"/>
          <p:cNvSpPr/>
          <p:nvPr/>
        </p:nvSpPr>
        <p:spPr>
          <a:xfrm>
            <a:off x="10050" y="4300223"/>
            <a:ext cx="1714500" cy="9409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 image</a:t>
            </a:r>
            <a:endParaRPr lang="zh-CN" altLang="en-US" dirty="0">
              <a:solidFill>
                <a:schemeClr val="tx1"/>
              </a:solidFill>
            </a:endParaRPr>
          </a:p>
        </p:txBody>
      </p:sp>
      <p:sp>
        <p:nvSpPr>
          <p:cNvPr id="19" name="椭圆 18"/>
          <p:cNvSpPr/>
          <p:nvPr/>
        </p:nvSpPr>
        <p:spPr>
          <a:xfrm>
            <a:off x="7356246" y="4306312"/>
            <a:ext cx="1797804" cy="914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Proposals</a:t>
            </a:r>
          </a:p>
        </p:txBody>
      </p:sp>
      <p:cxnSp>
        <p:nvCxnSpPr>
          <p:cNvPr id="21" name="直接连接符 20"/>
          <p:cNvCxnSpPr/>
          <p:nvPr/>
        </p:nvCxnSpPr>
        <p:spPr>
          <a:xfrm rot="10800000" flipH="1">
            <a:off x="350719" y="3977339"/>
            <a:ext cx="8516471"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9760" y="1747156"/>
            <a:ext cx="1698171" cy="400110"/>
          </a:xfrm>
          <a:prstGeom prst="rect">
            <a:avLst/>
          </a:prstGeom>
          <a:noFill/>
        </p:spPr>
        <p:txBody>
          <a:bodyPr wrap="square" rtlCol="0">
            <a:spAutoFit/>
          </a:bodyPr>
          <a:lstStyle/>
          <a:p>
            <a:r>
              <a:rPr lang="en-US" altLang="zh-CN" sz="2000" dirty="0" smtClean="0">
                <a:latin typeface="Adobe Gothic Std B" pitchFamily="34" charset="-128"/>
                <a:ea typeface="Adobe Gothic Std B" pitchFamily="34" charset="-128"/>
              </a:rPr>
              <a:t>Training</a:t>
            </a:r>
            <a:endParaRPr lang="zh-CN" altLang="en-US" sz="2000" dirty="0">
              <a:latin typeface="Adobe Gothic Std B" pitchFamily="34" charset="-128"/>
            </a:endParaRPr>
          </a:p>
        </p:txBody>
      </p:sp>
      <p:sp>
        <p:nvSpPr>
          <p:cNvPr id="34" name="右大括号 33"/>
          <p:cNvSpPr/>
          <p:nvPr/>
        </p:nvSpPr>
        <p:spPr>
          <a:xfrm>
            <a:off x="3807142" y="2161458"/>
            <a:ext cx="573437" cy="119337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左大括号 34"/>
          <p:cNvSpPr/>
          <p:nvPr/>
        </p:nvSpPr>
        <p:spPr>
          <a:xfrm>
            <a:off x="1544382" y="2176957"/>
            <a:ext cx="526943" cy="1239864"/>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p:cNvCxnSpPr>
            <a:stCxn id="18" idx="6"/>
            <a:endCxn id="11" idx="1"/>
          </p:cNvCxnSpPr>
          <p:nvPr/>
        </p:nvCxnSpPr>
        <p:spPr>
          <a:xfrm>
            <a:off x="1724550" y="4770708"/>
            <a:ext cx="446408" cy="2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2" idx="1"/>
          </p:cNvCxnSpPr>
          <p:nvPr/>
        </p:nvCxnSpPr>
        <p:spPr>
          <a:xfrm flipV="1">
            <a:off x="3388677" y="4770527"/>
            <a:ext cx="666702" cy="10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a:endCxn id="10" idx="1"/>
          </p:cNvCxnSpPr>
          <p:nvPr/>
        </p:nvCxnSpPr>
        <p:spPr>
          <a:xfrm>
            <a:off x="5373842" y="4770527"/>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0" idx="3"/>
          </p:cNvCxnSpPr>
          <p:nvPr/>
        </p:nvCxnSpPr>
        <p:spPr>
          <a:xfrm flipV="1">
            <a:off x="7063717" y="4763513"/>
            <a:ext cx="292529" cy="13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89014" y="5338608"/>
            <a:ext cx="1766807" cy="369332"/>
          </a:xfrm>
          <a:prstGeom prst="rect">
            <a:avLst/>
          </a:prstGeom>
          <a:noFill/>
        </p:spPr>
        <p:txBody>
          <a:bodyPr wrap="square" rtlCol="0">
            <a:spAutoFit/>
          </a:bodyPr>
          <a:lstStyle/>
          <a:p>
            <a:r>
              <a:rPr lang="en-US" altLang="zh-CN" dirty="0" smtClean="0">
                <a:latin typeface="Adobe Gothic Std B" pitchFamily="34" charset="-128"/>
                <a:ea typeface="Adobe Gothic Std B" pitchFamily="34" charset="-128"/>
              </a:rPr>
              <a:t>Detection</a:t>
            </a:r>
            <a:endParaRPr lang="zh-CN" altLang="en-US" dirty="0">
              <a:latin typeface="Adobe Gothic Std B" pitchFamily="34" charset="-128"/>
            </a:endParaRPr>
          </a:p>
        </p:txBody>
      </p:sp>
      <p:sp>
        <p:nvSpPr>
          <p:cNvPr id="68" name="TextBox 67"/>
          <p:cNvSpPr txBox="1"/>
          <p:nvPr/>
        </p:nvSpPr>
        <p:spPr>
          <a:xfrm>
            <a:off x="4489060" y="3323835"/>
            <a:ext cx="759417" cy="923330"/>
          </a:xfrm>
          <a:prstGeom prst="rect">
            <a:avLst/>
          </a:prstGeom>
          <a:noFill/>
        </p:spPr>
        <p:txBody>
          <a:bodyPr wrap="square" rtlCol="0">
            <a:spAutoFit/>
          </a:bodyPr>
          <a:lstStyle/>
          <a:p>
            <a:r>
              <a:rPr lang="en-US" altLang="zh-CN" dirty="0" smtClean="0"/>
              <a:t>HOG</a:t>
            </a:r>
          </a:p>
          <a:p>
            <a:r>
              <a:rPr lang="en-US" altLang="zh-CN" dirty="0" smtClean="0"/>
              <a:t>LBP</a:t>
            </a:r>
          </a:p>
          <a:p>
            <a:r>
              <a:rPr lang="en-US" altLang="zh-CN" dirty="0" smtClean="0"/>
              <a:t>...</a:t>
            </a:r>
            <a:endParaRPr lang="zh-CN" altLang="en-US" dirty="0"/>
          </a:p>
        </p:txBody>
      </p:sp>
      <p:sp>
        <p:nvSpPr>
          <p:cNvPr id="70" name="TextBox 69"/>
          <p:cNvSpPr txBox="1"/>
          <p:nvPr/>
        </p:nvSpPr>
        <p:spPr>
          <a:xfrm>
            <a:off x="6038891" y="3370328"/>
            <a:ext cx="1797803" cy="923330"/>
          </a:xfrm>
          <a:prstGeom prst="rect">
            <a:avLst/>
          </a:prstGeom>
          <a:noFill/>
        </p:spPr>
        <p:txBody>
          <a:bodyPr wrap="square" rtlCol="0">
            <a:spAutoFit/>
          </a:bodyPr>
          <a:lstStyle/>
          <a:p>
            <a:r>
              <a:rPr lang="en-US" altLang="zh-CN" dirty="0" smtClean="0"/>
              <a:t>Boosting </a:t>
            </a:r>
          </a:p>
          <a:p>
            <a:r>
              <a:rPr lang="en-US" altLang="zh-CN" dirty="0" smtClean="0"/>
              <a:t>Deep Learning</a:t>
            </a:r>
          </a:p>
          <a:p>
            <a:r>
              <a:rPr lang="en-US" altLang="zh-CN" dirty="0" smtClean="0"/>
              <a:t>…</a:t>
            </a:r>
            <a:endParaRPr lang="zh-CN" altLang="en-US" dirty="0"/>
          </a:p>
        </p:txBody>
      </p:sp>
      <p:cxnSp>
        <p:nvCxnSpPr>
          <p:cNvPr id="41" name="直接箭头连接符 40"/>
          <p:cNvCxnSpPr/>
          <p:nvPr/>
        </p:nvCxnSpPr>
        <p:spPr>
          <a:xfrm>
            <a:off x="5650228" y="2799660"/>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9" idx="2"/>
            <a:endCxn id="10" idx="0"/>
          </p:cNvCxnSpPr>
          <p:nvPr/>
        </p:nvCxnSpPr>
        <p:spPr>
          <a:xfrm rot="5400000">
            <a:off x="6168458" y="3605662"/>
            <a:ext cx="994107" cy="3651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标题 36"/>
          <p:cNvSpPr>
            <a:spLocks noGrp="1"/>
          </p:cNvSpPr>
          <p:nvPr>
            <p:ph type="title"/>
          </p:nvPr>
        </p:nvSpPr>
        <p:spPr/>
        <p:txBody>
          <a:bodyPr>
            <a:normAutofit fontScale="90000"/>
          </a:bodyPr>
          <a:lstStyle/>
          <a:p>
            <a:r>
              <a:rPr lang="en-US" dirty="0" smtClean="0"/>
              <a:t>Object detection</a:t>
            </a:r>
            <a:endParaRPr lang="zh-CN" altLang="en-US" dirty="0"/>
          </a:p>
        </p:txBody>
      </p:sp>
      <p:sp>
        <p:nvSpPr>
          <p:cNvPr id="27" name="矩形 26"/>
          <p:cNvSpPr/>
          <p:nvPr/>
        </p:nvSpPr>
        <p:spPr>
          <a:xfrm>
            <a:off x="4425862" y="230177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feature</a:t>
            </a:r>
          </a:p>
          <a:p>
            <a:pPr algn="ctr"/>
            <a:r>
              <a:rPr lang="en-US" altLang="zh-CN" dirty="0" err="1" smtClean="0">
                <a:solidFill>
                  <a:srgbClr val="FF0000"/>
                </a:solidFill>
              </a:rPr>
              <a:t>extraction&amp;selection</a:t>
            </a:r>
            <a:endParaRPr lang="zh-CN" altLang="en-US" dirty="0">
              <a:solidFill>
                <a:srgbClr val="FF0000"/>
              </a:solidFill>
            </a:endParaRP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ox(in)">
                                      <p:cBhvr>
                                        <p:cTn id="10" dur="500"/>
                                        <p:tgtEl>
                                          <p:spTgt spid="44"/>
                                        </p:tgtEl>
                                      </p:cBhvr>
                                    </p:animEffect>
                                  </p:childTnLst>
                                </p:cTn>
                              </p:par>
                              <p:par>
                                <p:cTn id="11" presetID="4" presetClass="entr" presetSubtype="16"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box(in)">
                                      <p:cBhvr>
                                        <p:cTn id="13" dur="500"/>
                                        <p:tgtEl>
                                          <p:spTgt spid="41"/>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in)">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ox(in)">
                                      <p:cBhvr>
                                        <p:cTn id="19" dur="500"/>
                                        <p:tgtEl>
                                          <p:spTgt spid="34"/>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ox(in)">
                                      <p:cBhvr>
                                        <p:cTn id="25" dur="500"/>
                                        <p:tgtEl>
                                          <p:spTgt spid="6"/>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ox(in)">
                                      <p:cBhvr>
                                        <p:cTn id="28" dur="500"/>
                                        <p:tgtEl>
                                          <p:spTgt spid="35"/>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ox(in)">
                                      <p:cBhvr>
                                        <p:cTn id="31" dur="500"/>
                                        <p:tgtEl>
                                          <p:spTgt spid="5"/>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ox(in)">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box(in)">
                                      <p:cBhvr>
                                        <p:cTn id="39" dur="500"/>
                                        <p:tgtEl>
                                          <p:spTgt spid="68"/>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box(in)">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ox(in)">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7" grpId="0"/>
      <p:bldP spid="34" grpId="0" animBg="1"/>
      <p:bldP spid="35" grpId="0" animBg="1"/>
      <p:bldP spid="68" grpId="0"/>
      <p:bldP spid="70" grpId="0"/>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228600" lvl="2">
              <a:spcBef>
                <a:spcPts val="1000"/>
              </a:spcBef>
            </a:pPr>
            <a:r>
              <a:rPr lang="en-US" sz="2800" dirty="0" smtClean="0"/>
              <a:t>Feature</a:t>
            </a:r>
          </a:p>
        </p:txBody>
      </p:sp>
      <p:sp>
        <p:nvSpPr>
          <p:cNvPr id="3" name="内容占位符 2"/>
          <p:cNvSpPr>
            <a:spLocks noGrp="1"/>
          </p:cNvSpPr>
          <p:nvPr>
            <p:ph idx="1"/>
          </p:nvPr>
        </p:nvSpPr>
        <p:spPr>
          <a:xfrm>
            <a:off x="295835" y="789710"/>
            <a:ext cx="8516471" cy="6068290"/>
          </a:xfrm>
        </p:spPr>
        <p:txBody>
          <a:bodyPr>
            <a:normAutofit/>
          </a:bodyPr>
          <a:lstStyle/>
          <a:p>
            <a:pPr marL="228600" lvl="2">
              <a:spcBef>
                <a:spcPts val="1000"/>
              </a:spcBef>
            </a:pPr>
            <a:r>
              <a:rPr lang="en-US" sz="2800" dirty="0" smtClean="0"/>
              <a:t>Feature</a:t>
            </a:r>
          </a:p>
          <a:p>
            <a:pPr lvl="1"/>
            <a:r>
              <a:rPr lang="en-US" altLang="zh-CN" dirty="0" smtClean="0"/>
              <a:t>In feature space we can distinguish object and non-object.</a:t>
            </a:r>
            <a:endParaRPr lang="en-US" dirty="0" smtClean="0"/>
          </a:p>
          <a:p>
            <a:pPr lvl="1"/>
            <a:r>
              <a:rPr lang="en-US" dirty="0" smtClean="0"/>
              <a:t>Point feature </a:t>
            </a:r>
            <a:r>
              <a:rPr lang="en-US" altLang="zh-CN" dirty="0" smtClean="0">
                <a:solidFill>
                  <a:srgbClr val="FF0000"/>
                </a:solidFill>
              </a:rPr>
              <a:t>(Demo)</a:t>
            </a:r>
            <a:endParaRPr lang="en-US" dirty="0" smtClean="0"/>
          </a:p>
          <a:p>
            <a:pPr marL="1428750" lvl="2" indent="-514350">
              <a:buNone/>
            </a:pPr>
            <a:r>
              <a:rPr lang="en-US" altLang="zh-CN" dirty="0" smtClean="0"/>
              <a:t>Harris, FAST, </a:t>
            </a:r>
            <a:r>
              <a:rPr lang="en-US" altLang="zh-CN" i="1" dirty="0" smtClean="0"/>
              <a:t>etc.</a:t>
            </a:r>
            <a:endParaRPr lang="en-US" altLang="zh-CN"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Local feature</a:t>
            </a:r>
            <a:endParaRPr lang="en-US" altLang="zh-CN" dirty="0" smtClean="0"/>
          </a:p>
          <a:p>
            <a:pPr marL="1428750" lvl="2" indent="-514350">
              <a:buNone/>
            </a:pPr>
            <a:r>
              <a:rPr lang="en-US" altLang="zh-CN" dirty="0" smtClean="0"/>
              <a:t>HOG, LBP, </a:t>
            </a:r>
            <a:r>
              <a:rPr lang="en-US" altLang="zh-CN" i="1" dirty="0" smtClean="0"/>
              <a:t>et al</a:t>
            </a:r>
            <a:endParaRPr lang="en-US" altLang="en-US" dirty="0" smtClean="0"/>
          </a:p>
          <a:p>
            <a:pPr lvl="1"/>
            <a:r>
              <a:rPr lang="en-US" dirty="0" smtClean="0"/>
              <a:t>Global feature</a:t>
            </a:r>
            <a:r>
              <a:rPr lang="en-US" altLang="zh-CN" dirty="0" smtClean="0">
                <a:solidFill>
                  <a:srgbClr val="FF0000"/>
                </a:solidFill>
              </a:rPr>
              <a:t> (Demo)</a:t>
            </a:r>
            <a:endParaRPr lang="en-US" dirty="0" smtClean="0"/>
          </a:p>
          <a:p>
            <a:pPr marL="1428750" lvl="2" indent="-514350">
              <a:buNone/>
            </a:pPr>
            <a:r>
              <a:rPr lang="en-US" altLang="en-US" dirty="0" smtClean="0"/>
              <a:t>Color Histogram, </a:t>
            </a:r>
            <a:r>
              <a:rPr lang="en-US" altLang="en-US" i="1" dirty="0" smtClean="0"/>
              <a:t>et al</a:t>
            </a:r>
            <a:endParaRPr lang="en-US" altLang="en-US" dirty="0" smtClean="0"/>
          </a:p>
          <a:p>
            <a:pPr marL="228600" lvl="2">
              <a:spcBef>
                <a:spcPts val="1000"/>
              </a:spcBef>
            </a:pPr>
            <a:endParaRPr lang="en-US" sz="2600" dirty="0" smtClean="0"/>
          </a:p>
          <a:p>
            <a:endParaRPr lang="zh-CN" altLang="en-US" dirty="0"/>
          </a:p>
        </p:txBody>
      </p:sp>
      <p:pic>
        <p:nvPicPr>
          <p:cNvPr id="7" name="图片 6" descr="2015-03-28 14_26_27 _______________.png"/>
          <p:cNvPicPr>
            <a:picLocks noChangeAspect="1"/>
          </p:cNvPicPr>
          <p:nvPr/>
        </p:nvPicPr>
        <p:blipFill>
          <a:blip r:embed="rId4"/>
          <a:stretch>
            <a:fillRect/>
          </a:stretch>
        </p:blipFill>
        <p:spPr>
          <a:xfrm>
            <a:off x="1643042" y="2285992"/>
            <a:ext cx="5311876" cy="2303173"/>
          </a:xfrm>
          <a:prstGeom prst="rect">
            <a:avLst/>
          </a:prstGeom>
        </p:spPr>
      </p:pic>
    </p:spTree>
  </p:cSld>
  <p:clrMapOvr>
    <a:overrideClrMapping bg1="lt1" tx1="dk1" bg2="lt2" tx2="dk2" accent1="accent1" accent2="accent2" accent3="accent3" accent4="accent4" accent5="accent5" accent6="accent6" hlink="hlink" folHlink="folHlink"/>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28600" lvl="2">
              <a:spcBef>
                <a:spcPts val="1000"/>
              </a:spcBef>
            </a:pPr>
            <a:r>
              <a:rPr lang="en-US" sz="2800" dirty="0" smtClean="0"/>
              <a:t>Feature</a:t>
            </a:r>
          </a:p>
        </p:txBody>
      </p:sp>
      <p:sp>
        <p:nvSpPr>
          <p:cNvPr id="3" name="Content Placeholder 2"/>
          <p:cNvSpPr>
            <a:spLocks noGrp="1"/>
          </p:cNvSpPr>
          <p:nvPr>
            <p:ph idx="1"/>
          </p:nvPr>
        </p:nvSpPr>
        <p:spPr>
          <a:xfrm>
            <a:off x="295835" y="839702"/>
            <a:ext cx="8516471" cy="5337261"/>
          </a:xfrm>
        </p:spPr>
        <p:txBody>
          <a:bodyPr>
            <a:normAutofit/>
          </a:bodyPr>
          <a:lstStyle/>
          <a:p>
            <a:pPr marL="228600" lvl="2">
              <a:spcBef>
                <a:spcPts val="1000"/>
              </a:spcBef>
            </a:pPr>
            <a:endParaRPr lang="en-US" sz="2800" dirty="0" smtClean="0"/>
          </a:p>
          <a:p>
            <a:pPr marL="228600" lvl="2">
              <a:spcBef>
                <a:spcPts val="1000"/>
              </a:spcBef>
            </a:pPr>
            <a:endParaRPr lang="en-US" sz="2800" dirty="0" smtClean="0"/>
          </a:p>
          <a:p>
            <a:pPr marL="228600" lvl="2">
              <a:spcBef>
                <a:spcPts val="1000"/>
              </a:spcBef>
            </a:pPr>
            <a:endParaRPr lang="en-US" sz="2800" dirty="0" smtClean="0"/>
          </a:p>
          <a:p>
            <a:pPr marL="228600" lvl="2">
              <a:spcBef>
                <a:spcPts val="1000"/>
              </a:spcBef>
              <a:buNone/>
            </a:pPr>
            <a:endParaRPr lang="en-US" sz="2800" dirty="0" smtClean="0"/>
          </a:p>
          <a:p>
            <a:pPr marL="228600" lvl="2">
              <a:spcBef>
                <a:spcPts val="1000"/>
              </a:spcBef>
            </a:pPr>
            <a:r>
              <a:rPr lang="en-US" sz="2800" dirty="0" smtClean="0"/>
              <a:t>Feature D</a:t>
            </a:r>
            <a:r>
              <a:rPr lang="en-US" altLang="zh-CN" sz="2800" dirty="0" smtClean="0"/>
              <a:t>etection </a:t>
            </a:r>
            <a:r>
              <a:rPr lang="en-US" altLang="zh-CN" sz="2800" dirty="0" smtClean="0">
                <a:solidFill>
                  <a:srgbClr val="FF0000"/>
                </a:solidFill>
              </a:rPr>
              <a:t>(Demo)</a:t>
            </a:r>
          </a:p>
          <a:p>
            <a:pPr marL="228600" lvl="2">
              <a:spcBef>
                <a:spcPts val="1000"/>
              </a:spcBef>
            </a:pPr>
            <a:r>
              <a:rPr lang="en-US" sz="2800" dirty="0" smtClean="0"/>
              <a:t>Feature Extraction</a:t>
            </a:r>
          </a:p>
          <a:p>
            <a:pPr lvl="1"/>
            <a:r>
              <a:rPr lang="zh-CN" altLang="en-US" dirty="0" smtClean="0"/>
              <a:t>兴趣点检测</a:t>
            </a:r>
            <a:endParaRPr lang="en-US" altLang="zh-CN" dirty="0" smtClean="0"/>
          </a:p>
          <a:p>
            <a:pPr lvl="1"/>
            <a:r>
              <a:rPr lang="zh-CN" altLang="en-US" dirty="0" smtClean="0"/>
              <a:t>密集提取</a:t>
            </a:r>
            <a:endParaRPr lang="en-US" altLang="zh-CN" dirty="0" smtClean="0"/>
          </a:p>
          <a:p>
            <a:pPr marL="228600" lvl="2">
              <a:spcBef>
                <a:spcPts val="1000"/>
              </a:spcBef>
            </a:pPr>
            <a:r>
              <a:rPr lang="en-US" sz="2800" dirty="0" smtClean="0"/>
              <a:t>Feature Descrip</a:t>
            </a:r>
            <a:r>
              <a:rPr lang="en-US" altLang="zh-CN" sz="2800" dirty="0" smtClean="0"/>
              <a:t>tion</a:t>
            </a:r>
          </a:p>
          <a:p>
            <a:pPr lvl="1"/>
            <a:endParaRPr lang="en-US" altLang="zh-CN" dirty="0" smtClean="0"/>
          </a:p>
        </p:txBody>
      </p:sp>
      <p:sp>
        <p:nvSpPr>
          <p:cNvPr id="4" name="矩形 3"/>
          <p:cNvSpPr/>
          <p:nvPr/>
        </p:nvSpPr>
        <p:spPr>
          <a:xfrm>
            <a:off x="2571737" y="847498"/>
            <a:ext cx="1214446"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 the feature</a:t>
            </a:r>
            <a:endParaRPr lang="zh-CN" altLang="en-US" dirty="0">
              <a:solidFill>
                <a:schemeClr val="tx1"/>
              </a:solidFill>
            </a:endParaRPr>
          </a:p>
        </p:txBody>
      </p:sp>
      <p:cxnSp>
        <p:nvCxnSpPr>
          <p:cNvPr id="5" name="直接箭头连接符 4"/>
          <p:cNvCxnSpPr/>
          <p:nvPr/>
        </p:nvCxnSpPr>
        <p:spPr>
          <a:xfrm>
            <a:off x="1571604" y="1195106"/>
            <a:ext cx="100013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92341" y="839702"/>
            <a:ext cx="127926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endParaRPr lang="zh-CN" altLang="en-US" dirty="0">
              <a:solidFill>
                <a:schemeClr val="tx1"/>
              </a:solidFill>
            </a:endParaRPr>
          </a:p>
        </p:txBody>
      </p:sp>
      <p:cxnSp>
        <p:nvCxnSpPr>
          <p:cNvPr id="7" name="直接箭头连接符 6"/>
          <p:cNvCxnSpPr/>
          <p:nvPr/>
        </p:nvCxnSpPr>
        <p:spPr>
          <a:xfrm>
            <a:off x="3786183" y="1216830"/>
            <a:ext cx="1071569"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71605" y="825774"/>
            <a:ext cx="1000132" cy="369332"/>
          </a:xfrm>
          <a:prstGeom prst="rect">
            <a:avLst/>
          </a:prstGeom>
          <a:noFill/>
        </p:spPr>
        <p:txBody>
          <a:bodyPr wrap="square" rtlCol="0">
            <a:spAutoFit/>
          </a:bodyPr>
          <a:lstStyle/>
          <a:p>
            <a:pPr algn="ctr"/>
            <a:r>
              <a:rPr lang="en-US" altLang="zh-CN" dirty="0" smtClean="0"/>
              <a:t>Detector</a:t>
            </a:r>
            <a:endParaRPr lang="zh-CN" altLang="en-US" dirty="0"/>
          </a:p>
        </p:txBody>
      </p:sp>
      <p:sp>
        <p:nvSpPr>
          <p:cNvPr id="9" name="TextBox 8"/>
          <p:cNvSpPr txBox="1"/>
          <p:nvPr/>
        </p:nvSpPr>
        <p:spPr>
          <a:xfrm>
            <a:off x="3786184" y="825774"/>
            <a:ext cx="1071569" cy="369332"/>
          </a:xfrm>
          <a:prstGeom prst="rect">
            <a:avLst/>
          </a:prstGeom>
          <a:noFill/>
        </p:spPr>
        <p:txBody>
          <a:bodyPr wrap="square" rtlCol="0">
            <a:spAutoFit/>
          </a:bodyPr>
          <a:lstStyle/>
          <a:p>
            <a:pPr algn="ctr"/>
            <a:r>
              <a:rPr lang="en-US" altLang="zh-CN" dirty="0" smtClean="0"/>
              <a:t>Extractor</a:t>
            </a:r>
            <a:endParaRPr lang="zh-CN" altLang="en-US" dirty="0"/>
          </a:p>
        </p:txBody>
      </p:sp>
      <p:sp>
        <p:nvSpPr>
          <p:cNvPr id="10" name="矩形 9"/>
          <p:cNvSpPr/>
          <p:nvPr/>
        </p:nvSpPr>
        <p:spPr>
          <a:xfrm>
            <a:off x="3214678" y="2037392"/>
            <a:ext cx="3000396" cy="6697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1" name="左大括号 10"/>
          <p:cNvSpPr/>
          <p:nvPr/>
        </p:nvSpPr>
        <p:spPr>
          <a:xfrm rot="16200000">
            <a:off x="4370523" y="-488832"/>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12" name="矩形 11"/>
          <p:cNvSpPr/>
          <p:nvPr/>
        </p:nvSpPr>
        <p:spPr>
          <a:xfrm>
            <a:off x="7452234" y="853094"/>
            <a:ext cx="1311348"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Descript the feature</a:t>
            </a:r>
            <a:endParaRPr lang="zh-CN" altLang="en-US" dirty="0">
              <a:solidFill>
                <a:schemeClr val="tx1"/>
              </a:solidFill>
            </a:endParaRPr>
          </a:p>
        </p:txBody>
      </p:sp>
      <p:sp>
        <p:nvSpPr>
          <p:cNvPr id="15" name="矩形 14"/>
          <p:cNvSpPr/>
          <p:nvPr/>
        </p:nvSpPr>
        <p:spPr>
          <a:xfrm>
            <a:off x="4857753" y="849918"/>
            <a:ext cx="1357321"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Extract the feature</a:t>
            </a:r>
            <a:endParaRPr lang="zh-CN" altLang="en-US" dirty="0">
              <a:solidFill>
                <a:schemeClr val="tx1"/>
              </a:solidFill>
            </a:endParaRPr>
          </a:p>
        </p:txBody>
      </p:sp>
      <p:sp>
        <p:nvSpPr>
          <p:cNvPr id="21" name="TextBox 20"/>
          <p:cNvSpPr txBox="1"/>
          <p:nvPr/>
        </p:nvSpPr>
        <p:spPr>
          <a:xfrm>
            <a:off x="6215074" y="827362"/>
            <a:ext cx="1237160" cy="369332"/>
          </a:xfrm>
          <a:prstGeom prst="rect">
            <a:avLst/>
          </a:prstGeom>
          <a:noFill/>
        </p:spPr>
        <p:txBody>
          <a:bodyPr wrap="square" rtlCol="0">
            <a:spAutoFit/>
          </a:bodyPr>
          <a:lstStyle/>
          <a:p>
            <a:pPr algn="ctr"/>
            <a:r>
              <a:rPr lang="en-US" altLang="zh-CN" dirty="0" smtClean="0"/>
              <a:t>Descriptor</a:t>
            </a:r>
            <a:endParaRPr lang="zh-CN" altLang="en-US" dirty="0"/>
          </a:p>
        </p:txBody>
      </p:sp>
      <p:cxnSp>
        <p:nvCxnSpPr>
          <p:cNvPr id="26" name="直接箭头连接符 25"/>
          <p:cNvCxnSpPr/>
          <p:nvPr/>
        </p:nvCxnSpPr>
        <p:spPr>
          <a:xfrm>
            <a:off x="6215074" y="1220006"/>
            <a:ext cx="123716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zh-CN" altLang="en-US" sz="1600" dirty="0" smtClean="0">
                <a:solidFill>
                  <a:schemeClr val="tx1"/>
                </a:solidFill>
                <a:latin typeface="Calibri Light" panose="020F0302020204030204" pitchFamily="34" charset="0"/>
                <a:hlinkClick r:id="rId4"/>
              </a:rPr>
              <a:t>图像物体分类与检测算法综述。</a:t>
            </a:r>
            <a:r>
              <a:rPr lang="zh-CN" altLang="en-US" sz="1600" dirty="0" smtClean="0">
                <a:solidFill>
                  <a:schemeClr val="tx1"/>
                </a:solidFill>
                <a:latin typeface="Calibri Light" panose="020F0302020204030204" pitchFamily="34" charset="0"/>
              </a:rPr>
              <a:t>计算机学报</a:t>
            </a:r>
            <a:r>
              <a:rPr lang="en-US" sz="1600" dirty="0" smtClean="0">
                <a:solidFill>
                  <a:schemeClr val="tx1"/>
                </a:solidFill>
                <a:latin typeface="Calibri Light" panose="020F0302020204030204" pitchFamily="34" charset="0"/>
              </a:rPr>
              <a:t> 2013 , </a:t>
            </a:r>
            <a:r>
              <a:rPr lang="zh-CN" altLang="en-US" sz="1600" dirty="0" smtClean="0">
                <a:solidFill>
                  <a:schemeClr val="tx1"/>
                </a:solidFill>
                <a:latin typeface="Calibri Light" panose="020F0302020204030204" pitchFamily="34" charset="0"/>
              </a:rPr>
              <a:t>黄凯奇</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p>
        </p:txBody>
      </p:sp>
    </p:spTree>
    <p:extLst>
      <p:ext uri="{BB962C8B-B14F-4D97-AF65-F5344CB8AC3E}">
        <p14:creationId xmlns:p14="http://schemas.microsoft.com/office/powerpoint/2010/main" val="1319454613"/>
      </p:ext>
    </p:extLst>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500"/>
                                        <p:tgtEl>
                                          <p:spTgt spid="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500"/>
                                        <p:tgtEl>
                                          <p:spTgt spid="1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ox(in)">
                                      <p:cBhvr>
                                        <p:cTn id="19" dur="500"/>
                                        <p:tgtEl>
                                          <p:spTgt spid="12"/>
                                        </p:tgtEl>
                                      </p:cBhvr>
                                    </p:animEffect>
                                  </p:childTnLst>
                                </p:cTn>
                              </p:par>
                              <p:par>
                                <p:cTn id="20" presetID="4"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ox(in)">
                                      <p:cBhvr>
                                        <p:cTn id="22" dur="500"/>
                                        <p:tgtEl>
                                          <p:spTgt spid="26"/>
                                        </p:tgtEl>
                                      </p:cBhvr>
                                    </p:animEffect>
                                  </p:childTnLst>
                                </p:cTn>
                              </p:par>
                              <p:par>
                                <p:cTn id="23" presetID="4" presetClass="entr" presetSubtype="16"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ox(in)">
                                      <p:cBhvr>
                                        <p:cTn id="25" dur="500"/>
                                        <p:tgtEl>
                                          <p:spTgt spid="7"/>
                                        </p:tgtEl>
                                      </p:cBhvr>
                                    </p:animEffect>
                                  </p:childTnLst>
                                </p:cTn>
                              </p:par>
                              <p:par>
                                <p:cTn id="26" presetID="4" presetClass="entr" presetSubtype="16"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ox(in)">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ox(in)">
                                      <p:cBhvr>
                                        <p:cTn id="33" dur="500"/>
                                        <p:tgtEl>
                                          <p:spTgt spid="9"/>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ox(in)">
                                      <p:cBhvr>
                                        <p:cTn id="36" dur="500"/>
                                        <p:tgtEl>
                                          <p:spTgt spid="21"/>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ox(in)">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p:bldP spid="9" grpId="0"/>
      <p:bldP spid="11" grpId="0" animBg="1"/>
      <p:bldP spid="12" grpId="0" animBg="1"/>
      <p:bldP spid="15" grpId="0" animBg="1"/>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28600" lvl="2">
              <a:spcBef>
                <a:spcPts val="1000"/>
              </a:spcBef>
            </a:pPr>
            <a:r>
              <a:rPr lang="en-US" sz="2800" dirty="0" smtClean="0"/>
              <a:t>Feature</a:t>
            </a:r>
          </a:p>
        </p:txBody>
      </p:sp>
      <p:sp>
        <p:nvSpPr>
          <p:cNvPr id="3" name="Content Placeholder 2"/>
          <p:cNvSpPr>
            <a:spLocks noGrp="1"/>
          </p:cNvSpPr>
          <p:nvPr>
            <p:ph idx="1"/>
          </p:nvPr>
        </p:nvSpPr>
        <p:spPr>
          <a:xfrm>
            <a:off x="295835" y="839702"/>
            <a:ext cx="8516471" cy="5337261"/>
          </a:xfrm>
        </p:spPr>
        <p:txBody>
          <a:bodyPr>
            <a:normAutofit lnSpcReduction="10000"/>
          </a:bodyPr>
          <a:lstStyle/>
          <a:p>
            <a:pPr marL="228600" lvl="2">
              <a:spcBef>
                <a:spcPts val="1000"/>
              </a:spcBef>
            </a:pPr>
            <a:endParaRPr lang="en-US" sz="2800" dirty="0" smtClean="0"/>
          </a:p>
          <a:p>
            <a:pPr marL="228600" lvl="2">
              <a:spcBef>
                <a:spcPts val="1000"/>
              </a:spcBef>
            </a:pPr>
            <a:endParaRPr lang="en-US" sz="2800" dirty="0" smtClean="0"/>
          </a:p>
          <a:p>
            <a:pPr marL="228600" lvl="2">
              <a:spcBef>
                <a:spcPts val="1000"/>
              </a:spcBef>
            </a:pPr>
            <a:endParaRPr lang="en-US" sz="2800" dirty="0" smtClean="0"/>
          </a:p>
          <a:p>
            <a:pPr marL="228600" lvl="2">
              <a:spcBef>
                <a:spcPts val="1000"/>
              </a:spcBef>
            </a:pPr>
            <a:endParaRPr lang="en-US" sz="2800" dirty="0" smtClean="0"/>
          </a:p>
          <a:p>
            <a:pPr marL="228600" lvl="2">
              <a:spcBef>
                <a:spcPts val="1000"/>
              </a:spcBef>
            </a:pPr>
            <a:endParaRPr lang="en-US" sz="2800" dirty="0" smtClean="0"/>
          </a:p>
          <a:p>
            <a:r>
              <a:rPr lang="en-US" dirty="0" smtClean="0"/>
              <a:t>Feature Descrip</a:t>
            </a:r>
            <a:r>
              <a:rPr lang="en-US" altLang="zh-CN" dirty="0" smtClean="0"/>
              <a:t>tion</a:t>
            </a:r>
          </a:p>
          <a:p>
            <a:pPr marL="1428750" lvl="2" indent="-514350">
              <a:buFont typeface="+mj-lt"/>
              <a:buAutoNum type="romanUcPeriod"/>
            </a:pPr>
            <a:r>
              <a:rPr lang="zh-CN" altLang="en-US" dirty="0" smtClean="0"/>
              <a:t>向量化编码</a:t>
            </a:r>
            <a:endParaRPr lang="en-US" altLang="zh-CN" dirty="0" smtClean="0"/>
          </a:p>
          <a:p>
            <a:pPr marL="1428750" lvl="2" indent="-514350">
              <a:buFont typeface="+mj-lt"/>
              <a:buAutoNum type="romanUcPeriod"/>
            </a:pPr>
            <a:r>
              <a:rPr lang="zh-CN" altLang="en-US" dirty="0" smtClean="0"/>
              <a:t>核词典编码</a:t>
            </a:r>
            <a:endParaRPr lang="en-US" altLang="zh-CN" dirty="0" smtClean="0"/>
          </a:p>
          <a:p>
            <a:pPr marL="1428750" lvl="2" indent="-514350">
              <a:buFont typeface="+mj-lt"/>
              <a:buAutoNum type="romanUcPeriod"/>
            </a:pPr>
            <a:r>
              <a:rPr lang="zh-CN" altLang="en-US" dirty="0" smtClean="0"/>
              <a:t>稀疏表示</a:t>
            </a:r>
            <a:endParaRPr lang="en-US" altLang="zh-CN" dirty="0" smtClean="0"/>
          </a:p>
          <a:p>
            <a:pPr marL="1428750" lvl="2" indent="-514350">
              <a:buFont typeface="+mj-lt"/>
              <a:buAutoNum type="romanUcPeriod"/>
            </a:pPr>
            <a:r>
              <a:rPr lang="zh-CN" altLang="en-US" dirty="0" smtClean="0"/>
              <a:t>局部线性约束编码</a:t>
            </a:r>
            <a:endParaRPr lang="en-US" altLang="zh-CN" dirty="0" smtClean="0"/>
          </a:p>
          <a:p>
            <a:pPr marL="1428750" lvl="2" indent="-514350">
              <a:buFont typeface="+mj-lt"/>
              <a:buAutoNum type="romanUcPeriod"/>
            </a:pPr>
            <a:r>
              <a:rPr lang="zh-CN" altLang="en-US" dirty="0" smtClean="0"/>
              <a:t>显著性编码</a:t>
            </a:r>
            <a:endParaRPr lang="en-US" altLang="zh-CN" dirty="0" smtClean="0"/>
          </a:p>
          <a:p>
            <a:pPr marL="1428750" lvl="2" indent="-514350">
              <a:buFont typeface="+mj-lt"/>
              <a:buAutoNum type="romanUcPeriod"/>
            </a:pPr>
            <a:r>
              <a:rPr lang="en-US" altLang="zh-CN" dirty="0" smtClean="0"/>
              <a:t>Fisher</a:t>
            </a:r>
            <a:r>
              <a:rPr lang="zh-CN" altLang="en-US" dirty="0" smtClean="0"/>
              <a:t>向量编码</a:t>
            </a:r>
            <a:endParaRPr lang="en-US" altLang="zh-CN" dirty="0" smtClean="0"/>
          </a:p>
          <a:p>
            <a:pPr marL="1428750" lvl="2" indent="-514350">
              <a:buFont typeface="+mj-lt"/>
              <a:buAutoNum type="romanUcPeriod"/>
            </a:pPr>
            <a:r>
              <a:rPr lang="zh-CN" altLang="en-US" dirty="0" smtClean="0"/>
              <a:t>超向量编码</a:t>
            </a:r>
            <a:endParaRPr lang="en-US" altLang="zh-CN" dirty="0" smtClean="0"/>
          </a:p>
        </p:txBody>
      </p:sp>
      <p:sp>
        <p:nvSpPr>
          <p:cNvPr id="13" name="矩形 12"/>
          <p:cNvSpPr/>
          <p:nvPr/>
        </p:nvSpPr>
        <p:spPr>
          <a:xfrm>
            <a:off x="2571737" y="847498"/>
            <a:ext cx="1214446"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 the feature</a:t>
            </a:r>
            <a:endParaRPr lang="zh-CN" altLang="en-US" dirty="0">
              <a:solidFill>
                <a:schemeClr val="tx1"/>
              </a:solidFill>
            </a:endParaRPr>
          </a:p>
        </p:txBody>
      </p:sp>
      <p:cxnSp>
        <p:nvCxnSpPr>
          <p:cNvPr id="14" name="直接箭头连接符 13"/>
          <p:cNvCxnSpPr/>
          <p:nvPr/>
        </p:nvCxnSpPr>
        <p:spPr>
          <a:xfrm>
            <a:off x="1571604" y="1195106"/>
            <a:ext cx="100013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92341" y="839702"/>
            <a:ext cx="127926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endParaRPr lang="zh-CN" altLang="en-US" dirty="0">
              <a:solidFill>
                <a:schemeClr val="tx1"/>
              </a:solidFill>
            </a:endParaRPr>
          </a:p>
        </p:txBody>
      </p:sp>
      <p:cxnSp>
        <p:nvCxnSpPr>
          <p:cNvPr id="16" name="直接箭头连接符 15"/>
          <p:cNvCxnSpPr/>
          <p:nvPr/>
        </p:nvCxnSpPr>
        <p:spPr>
          <a:xfrm>
            <a:off x="3786183" y="1216830"/>
            <a:ext cx="1071569"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71604" y="839702"/>
            <a:ext cx="1000132" cy="369332"/>
          </a:xfrm>
          <a:prstGeom prst="rect">
            <a:avLst/>
          </a:prstGeom>
          <a:noFill/>
        </p:spPr>
        <p:txBody>
          <a:bodyPr wrap="square" rtlCol="0">
            <a:spAutoFit/>
          </a:bodyPr>
          <a:lstStyle/>
          <a:p>
            <a:pPr algn="ctr"/>
            <a:r>
              <a:rPr lang="en-US" altLang="zh-CN" dirty="0" smtClean="0"/>
              <a:t>Detector</a:t>
            </a:r>
            <a:endParaRPr lang="zh-CN" altLang="en-US" dirty="0"/>
          </a:p>
        </p:txBody>
      </p:sp>
      <p:sp>
        <p:nvSpPr>
          <p:cNvPr id="18" name="TextBox 17"/>
          <p:cNvSpPr txBox="1"/>
          <p:nvPr/>
        </p:nvSpPr>
        <p:spPr>
          <a:xfrm>
            <a:off x="3786183" y="847498"/>
            <a:ext cx="1071569" cy="369332"/>
          </a:xfrm>
          <a:prstGeom prst="rect">
            <a:avLst/>
          </a:prstGeom>
          <a:noFill/>
        </p:spPr>
        <p:txBody>
          <a:bodyPr wrap="square" rtlCol="0">
            <a:spAutoFit/>
          </a:bodyPr>
          <a:lstStyle/>
          <a:p>
            <a:pPr algn="ctr"/>
            <a:r>
              <a:rPr lang="en-US" altLang="zh-CN" dirty="0" smtClean="0"/>
              <a:t>Extractor</a:t>
            </a:r>
            <a:endParaRPr lang="zh-CN" altLang="en-US" dirty="0"/>
          </a:p>
        </p:txBody>
      </p:sp>
      <p:sp>
        <p:nvSpPr>
          <p:cNvPr id="19" name="矩形 18"/>
          <p:cNvSpPr/>
          <p:nvPr/>
        </p:nvSpPr>
        <p:spPr>
          <a:xfrm>
            <a:off x="3214678" y="2037392"/>
            <a:ext cx="3000396" cy="6697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20" name="左大括号 19"/>
          <p:cNvSpPr/>
          <p:nvPr/>
        </p:nvSpPr>
        <p:spPr>
          <a:xfrm rot="16200000">
            <a:off x="4370523" y="-488832"/>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21" name="矩形 20"/>
          <p:cNvSpPr/>
          <p:nvPr/>
        </p:nvSpPr>
        <p:spPr>
          <a:xfrm>
            <a:off x="7452234" y="853094"/>
            <a:ext cx="1311348"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Descript the feature</a:t>
            </a:r>
            <a:endParaRPr lang="zh-CN" altLang="en-US" dirty="0">
              <a:solidFill>
                <a:schemeClr val="tx1"/>
              </a:solidFill>
            </a:endParaRPr>
          </a:p>
        </p:txBody>
      </p:sp>
      <p:sp>
        <p:nvSpPr>
          <p:cNvPr id="22" name="矩形 21"/>
          <p:cNvSpPr/>
          <p:nvPr/>
        </p:nvSpPr>
        <p:spPr>
          <a:xfrm>
            <a:off x="4857753" y="849918"/>
            <a:ext cx="1357321"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Extract the feature</a:t>
            </a:r>
            <a:endParaRPr lang="zh-CN" altLang="en-US" dirty="0">
              <a:solidFill>
                <a:schemeClr val="tx1"/>
              </a:solidFill>
            </a:endParaRPr>
          </a:p>
        </p:txBody>
      </p:sp>
      <p:sp>
        <p:nvSpPr>
          <p:cNvPr id="23" name="TextBox 22"/>
          <p:cNvSpPr txBox="1"/>
          <p:nvPr/>
        </p:nvSpPr>
        <p:spPr>
          <a:xfrm>
            <a:off x="6215074" y="827362"/>
            <a:ext cx="1237160" cy="369332"/>
          </a:xfrm>
          <a:prstGeom prst="rect">
            <a:avLst/>
          </a:prstGeom>
          <a:noFill/>
        </p:spPr>
        <p:txBody>
          <a:bodyPr wrap="square" rtlCol="0">
            <a:spAutoFit/>
          </a:bodyPr>
          <a:lstStyle/>
          <a:p>
            <a:pPr algn="ctr"/>
            <a:r>
              <a:rPr lang="en-US" altLang="zh-CN" dirty="0" smtClean="0"/>
              <a:t>Descriptor</a:t>
            </a:r>
            <a:endParaRPr lang="zh-CN" altLang="en-US" dirty="0"/>
          </a:p>
        </p:txBody>
      </p:sp>
      <p:cxnSp>
        <p:nvCxnSpPr>
          <p:cNvPr id="24" name="直接箭头连接符 23"/>
          <p:cNvCxnSpPr/>
          <p:nvPr/>
        </p:nvCxnSpPr>
        <p:spPr>
          <a:xfrm>
            <a:off x="6215074" y="1220006"/>
            <a:ext cx="123716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454613"/>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228600" lvl="2">
              <a:spcBef>
                <a:spcPts val="1000"/>
              </a:spcBef>
            </a:pPr>
            <a:r>
              <a:rPr lang="en-US" sz="2800" dirty="0" smtClean="0"/>
              <a:t>Feature(HOG)</a:t>
            </a:r>
          </a:p>
        </p:txBody>
      </p:sp>
      <p:sp>
        <p:nvSpPr>
          <p:cNvPr id="3" name="内容占位符 2"/>
          <p:cNvSpPr>
            <a:spLocks noGrp="1"/>
          </p:cNvSpPr>
          <p:nvPr>
            <p:ph idx="1"/>
          </p:nvPr>
        </p:nvSpPr>
        <p:spPr/>
        <p:txBody>
          <a:bodyPr>
            <a:normAutofit/>
          </a:bodyPr>
          <a:lstStyle/>
          <a:p>
            <a:r>
              <a:rPr lang="en-US" altLang="zh-CN" dirty="0" smtClean="0"/>
              <a:t>Histograms of Oriented Gradients for Human Detection</a:t>
            </a:r>
            <a:endParaRPr lang="zh-CN" altLang="en-US" dirty="0" smtClean="0"/>
          </a:p>
        </p:txBody>
      </p:sp>
      <p:pic>
        <p:nvPicPr>
          <p:cNvPr id="457733" name="Picture 5" descr="C:\Users\haida2416\AppData\Roaming\Tencent\Users\2350686505\QQ\WinTemp\RichOle\BHZIH%P8~7]82KJNYL3V9X8.png"/>
          <p:cNvPicPr>
            <a:picLocks noChangeAspect="1" noChangeArrowheads="1"/>
          </p:cNvPicPr>
          <p:nvPr/>
        </p:nvPicPr>
        <p:blipFill>
          <a:blip r:embed="rId2"/>
          <a:srcRect/>
          <a:stretch>
            <a:fillRect/>
          </a:stretch>
        </p:blipFill>
        <p:spPr bwMode="auto">
          <a:xfrm>
            <a:off x="500035" y="1214422"/>
            <a:ext cx="7991475" cy="2438400"/>
          </a:xfrm>
          <a:prstGeom prst="rect">
            <a:avLst/>
          </a:prstGeom>
          <a:noFill/>
        </p:spPr>
      </p:pic>
      <p:sp>
        <p:nvSpPr>
          <p:cNvPr id="37" name="TextBox 36"/>
          <p:cNvSpPr txBox="1"/>
          <p:nvPr/>
        </p:nvSpPr>
        <p:spPr>
          <a:xfrm>
            <a:off x="0" y="3652822"/>
            <a:ext cx="7877483" cy="2407326"/>
          </a:xfrm>
          <a:prstGeom prst="rect">
            <a:avLst/>
          </a:prstGeom>
          <a:noFill/>
        </p:spPr>
        <p:txBody>
          <a:bodyPr wrap="square" rtlCol="0">
            <a:spAutoFit/>
          </a:bodyPr>
          <a:lstStyle/>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(a) The average gradient image over the training examples.</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(b) Each pixel shows the maximum positive SVM weight in the block </a:t>
            </a:r>
            <a:r>
              <a:rPr lang="en-US" altLang="zh-CN" dirty="0" err="1" smtClean="0">
                <a:latin typeface="Times New Roman" pitchFamily="18" charset="0"/>
                <a:cs typeface="Times New Roman" pitchFamily="18" charset="0"/>
              </a:rPr>
              <a:t>centred</a:t>
            </a:r>
            <a:r>
              <a:rPr lang="en-US" altLang="zh-CN" dirty="0" smtClean="0">
                <a:latin typeface="Times New Roman" pitchFamily="18" charset="0"/>
                <a:cs typeface="Times New Roman" pitchFamily="18" charset="0"/>
              </a:rPr>
              <a:t> on the pixel.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(c) Likewise for the negative SVM weights.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(d) A test image.</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(e) It's computed R-HOG descriptor.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a:t>
            </a:r>
            <a:r>
              <a:rPr lang="en-US" altLang="zh-CN" dirty="0" err="1" smtClean="0">
                <a:latin typeface="Times New Roman" pitchFamily="18" charset="0"/>
                <a:cs typeface="Times New Roman" pitchFamily="18" charset="0"/>
              </a:rPr>
              <a:t>f,g</a:t>
            </a:r>
            <a:r>
              <a:rPr lang="en-US" altLang="zh-CN" dirty="0" smtClean="0">
                <a:latin typeface="Times New Roman" pitchFamily="18" charset="0"/>
                <a:cs typeface="Times New Roman" pitchFamily="18" charset="0"/>
              </a:rPr>
              <a:t>) The R-HOG descriptor weighted by respectively the positive and the negative SVM weights.</a:t>
            </a:r>
            <a:endParaRPr lang="zh-CN" altLang="en-US" dirty="0" smtClean="0">
              <a:latin typeface="Times New Roman" pitchFamily="18" charset="0"/>
              <a:cs typeface="Times New Roman" pitchFamily="18" charset="0"/>
            </a:endParaRPr>
          </a:p>
        </p:txBody>
      </p:sp>
      <p:sp>
        <p:nvSpPr>
          <p:cNvPr id="38" name="圆角矩形 7"/>
          <p:cNvSpPr/>
          <p:nvPr/>
        </p:nvSpPr>
        <p:spPr>
          <a:xfrm>
            <a:off x="295835" y="6060148"/>
            <a:ext cx="8377518" cy="45468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Histograms of Oriented Gradients for Human Detection </a:t>
            </a:r>
            <a:r>
              <a:rPr lang="en-US" altLang="zh-CN" sz="1600" dirty="0" smtClean="0">
                <a:solidFill>
                  <a:schemeClr val="tx1"/>
                </a:solidFill>
                <a:latin typeface="Calibri Light" panose="020F0302020204030204" pitchFamily="34" charset="0"/>
              </a:rPr>
              <a:t>.CVPR </a:t>
            </a:r>
            <a:r>
              <a:rPr lang="en-US" sz="1600" dirty="0" smtClean="0">
                <a:solidFill>
                  <a:schemeClr val="tx1"/>
                </a:solidFill>
                <a:latin typeface="Calibri Light" panose="020F0302020204030204" pitchFamily="34" charset="0"/>
              </a:rPr>
              <a:t>2005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Dalal</a:t>
            </a:r>
            <a:r>
              <a:rPr lang="en-US" altLang="zh-CN"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228600" lvl="2">
              <a:spcBef>
                <a:spcPts val="1000"/>
              </a:spcBef>
            </a:pPr>
            <a:r>
              <a:rPr lang="en-US" sz="2800" dirty="0" smtClean="0"/>
              <a:t>Feature(HOG)</a:t>
            </a:r>
          </a:p>
        </p:txBody>
      </p:sp>
      <p:sp>
        <p:nvSpPr>
          <p:cNvPr id="3" name="内容占位符 2"/>
          <p:cNvSpPr>
            <a:spLocks noGrp="1"/>
          </p:cNvSpPr>
          <p:nvPr>
            <p:ph idx="1"/>
          </p:nvPr>
        </p:nvSpPr>
        <p:spPr/>
        <p:txBody>
          <a:bodyPr>
            <a:normAutofit/>
          </a:bodyPr>
          <a:lstStyle/>
          <a:p>
            <a:r>
              <a:rPr lang="en-US" dirty="0" smtClean="0"/>
              <a:t>HOG(Histogram of Gradient)</a:t>
            </a:r>
            <a:endParaRPr lang="zh-CN" altLang="en-US" dirty="0" smtClean="0"/>
          </a:p>
        </p:txBody>
      </p:sp>
      <p:pic>
        <p:nvPicPr>
          <p:cNvPr id="4" name="图片 3" descr="60e6e3d54ca94530370b0&amp;690.png"/>
          <p:cNvPicPr>
            <a:picLocks noChangeAspect="1"/>
          </p:cNvPicPr>
          <p:nvPr/>
        </p:nvPicPr>
        <p:blipFill>
          <a:blip r:embed="rId3"/>
          <a:stretch>
            <a:fillRect/>
          </a:stretch>
        </p:blipFill>
        <p:spPr>
          <a:xfrm>
            <a:off x="2214546" y="1331826"/>
            <a:ext cx="4577545" cy="4454628"/>
          </a:xfrm>
          <a:prstGeom prst="rect">
            <a:avLst/>
          </a:prstGeom>
        </p:spPr>
      </p:pic>
      <p:sp>
        <p:nvSpPr>
          <p:cNvPr id="5" name="圆角矩形 7"/>
          <p:cNvSpPr/>
          <p:nvPr/>
        </p:nvSpPr>
        <p:spPr>
          <a:xfrm>
            <a:off x="176941" y="5891212"/>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Histograms of Oriented Gradients for Human Detection </a:t>
            </a:r>
            <a:r>
              <a:rPr lang="en-US" altLang="zh-CN" sz="1600" dirty="0" smtClean="0">
                <a:solidFill>
                  <a:schemeClr val="tx1"/>
                </a:solidFill>
                <a:latin typeface="Calibri Light" panose="020F0302020204030204" pitchFamily="34" charset="0"/>
              </a:rPr>
              <a:t>.CVPR </a:t>
            </a:r>
            <a:r>
              <a:rPr lang="en-US" sz="1600" dirty="0" smtClean="0">
                <a:solidFill>
                  <a:schemeClr val="tx1"/>
                </a:solidFill>
                <a:latin typeface="Calibri Light" panose="020F0302020204030204" pitchFamily="34" charset="0"/>
              </a:rPr>
              <a:t>2005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Dalal</a:t>
            </a:r>
            <a:r>
              <a:rPr lang="en-US" altLang="zh-CN"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 detection</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Train a classifier to classify proposals which contain objects </a:t>
            </a:r>
            <a:r>
              <a:rPr lang="zh-CN" altLang="en-US" dirty="0" smtClean="0"/>
              <a:t>：</a:t>
            </a:r>
            <a:endParaRPr lang="en-US" altLang="zh-CN" dirty="0" smtClean="0"/>
          </a:p>
          <a:p>
            <a:pPr lvl="1"/>
            <a:r>
              <a:rPr lang="en-US" dirty="0" smtClean="0"/>
              <a:t>Feature </a:t>
            </a:r>
            <a:r>
              <a:rPr lang="en-US" altLang="zh-CN" dirty="0" smtClean="0"/>
              <a:t>is e</a:t>
            </a:r>
            <a:r>
              <a:rPr lang="en-US" dirty="0" smtClean="0"/>
              <a:t>xtract</a:t>
            </a:r>
            <a:r>
              <a:rPr lang="en-US" altLang="zh-CN" dirty="0" smtClean="0"/>
              <a:t>ed and described as </a:t>
            </a:r>
            <a:r>
              <a:rPr lang="en-US" dirty="0" smtClean="0"/>
              <a:t>descriptor </a:t>
            </a:r>
            <a:r>
              <a:rPr lang="en-US" altLang="zh-CN" dirty="0" smtClean="0"/>
              <a:t>by </a:t>
            </a:r>
            <a:r>
              <a:rPr lang="en-US" dirty="0" smtClean="0"/>
              <a:t>detect</a:t>
            </a:r>
            <a:r>
              <a:rPr lang="en-US" altLang="zh-CN" dirty="0" smtClean="0"/>
              <a:t>or and </a:t>
            </a:r>
            <a:r>
              <a:rPr lang="en-US" dirty="0" smtClean="0"/>
              <a:t>Extractor</a:t>
            </a:r>
            <a:endParaRPr lang="en-US" altLang="zh-CN" dirty="0" smtClean="0"/>
          </a:p>
          <a:p>
            <a:pPr lvl="1"/>
            <a:r>
              <a:rPr lang="en-US" dirty="0" smtClean="0"/>
              <a:t>T</a:t>
            </a:r>
            <a:r>
              <a:rPr lang="en-US" altLang="zh-CN" dirty="0" smtClean="0"/>
              <a:t>rain</a:t>
            </a:r>
            <a:r>
              <a:rPr lang="en-US" dirty="0" smtClean="0"/>
              <a:t> a classifier to classify </a:t>
            </a:r>
            <a:r>
              <a:rPr lang="en-US" altLang="zh-CN" dirty="0" smtClean="0"/>
              <a:t>proposals which contain object</a:t>
            </a:r>
          </a:p>
        </p:txBody>
      </p:sp>
      <p:sp>
        <p:nvSpPr>
          <p:cNvPr id="5" name="矩形 4"/>
          <p:cNvSpPr/>
          <p:nvPr/>
        </p:nvSpPr>
        <p:spPr>
          <a:xfrm>
            <a:off x="2186177" y="4265074"/>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Non-objects</a:t>
            </a:r>
            <a:endParaRPr lang="zh-CN" altLang="en-US" dirty="0">
              <a:solidFill>
                <a:schemeClr val="tx1"/>
              </a:solidFill>
            </a:endParaRPr>
          </a:p>
        </p:txBody>
      </p:sp>
      <p:sp>
        <p:nvSpPr>
          <p:cNvPr id="6" name="矩形 5"/>
          <p:cNvSpPr/>
          <p:nvPr/>
        </p:nvSpPr>
        <p:spPr>
          <a:xfrm>
            <a:off x="2211917" y="3055377"/>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Objects</a:t>
            </a:r>
            <a:endParaRPr lang="zh-CN" altLang="en-US" dirty="0">
              <a:solidFill>
                <a:schemeClr val="tx1"/>
              </a:solidFill>
            </a:endParaRPr>
          </a:p>
        </p:txBody>
      </p:sp>
      <p:sp>
        <p:nvSpPr>
          <p:cNvPr id="7" name="矩形 6"/>
          <p:cNvSpPr/>
          <p:nvPr/>
        </p:nvSpPr>
        <p:spPr>
          <a:xfrm>
            <a:off x="4556602" y="3545235"/>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9" name="矩形 8"/>
          <p:cNvSpPr/>
          <p:nvPr/>
        </p:nvSpPr>
        <p:spPr>
          <a:xfrm>
            <a:off x="6337135" y="3561285"/>
            <a:ext cx="1295311" cy="9888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training</a:t>
            </a:r>
            <a:endParaRPr lang="zh-CN" altLang="en-US" dirty="0">
              <a:solidFill>
                <a:schemeClr val="tx1"/>
              </a:solidFill>
            </a:endParaRPr>
          </a:p>
        </p:txBody>
      </p:sp>
      <p:sp>
        <p:nvSpPr>
          <p:cNvPr id="10" name="矩形 9"/>
          <p:cNvSpPr/>
          <p:nvPr/>
        </p:nvSpPr>
        <p:spPr>
          <a:xfrm>
            <a:off x="6038891" y="5544239"/>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classifier</a:t>
            </a:r>
            <a:endParaRPr lang="zh-CN" altLang="en-US" dirty="0">
              <a:solidFill>
                <a:schemeClr val="tx1"/>
              </a:solidFill>
            </a:endParaRPr>
          </a:p>
        </p:txBody>
      </p:sp>
      <p:sp>
        <p:nvSpPr>
          <p:cNvPr id="11" name="矩形 10"/>
          <p:cNvSpPr/>
          <p:nvPr/>
        </p:nvSpPr>
        <p:spPr>
          <a:xfrm>
            <a:off x="2307674" y="5536212"/>
            <a:ext cx="1202777" cy="99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pre-processing</a:t>
            </a:r>
            <a:endParaRPr lang="zh-CN" altLang="en-US" dirty="0">
              <a:solidFill>
                <a:schemeClr val="tx1"/>
              </a:solidFill>
            </a:endParaRPr>
          </a:p>
        </p:txBody>
      </p:sp>
      <p:sp>
        <p:nvSpPr>
          <p:cNvPr id="12" name="矩形 11"/>
          <p:cNvSpPr/>
          <p:nvPr/>
        </p:nvSpPr>
        <p:spPr>
          <a:xfrm>
            <a:off x="4192095" y="5547470"/>
            <a:ext cx="1318463" cy="964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3" name="椭圆 12"/>
          <p:cNvSpPr/>
          <p:nvPr/>
        </p:nvSpPr>
        <p:spPr>
          <a:xfrm>
            <a:off x="146766" y="5559182"/>
            <a:ext cx="1714500" cy="9409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 image</a:t>
            </a:r>
            <a:endParaRPr lang="zh-CN" altLang="en-US" dirty="0">
              <a:solidFill>
                <a:schemeClr val="tx1"/>
              </a:solidFill>
            </a:endParaRPr>
          </a:p>
        </p:txBody>
      </p:sp>
      <p:sp>
        <p:nvSpPr>
          <p:cNvPr id="14" name="椭圆 13"/>
          <p:cNvSpPr/>
          <p:nvPr/>
        </p:nvSpPr>
        <p:spPr>
          <a:xfrm>
            <a:off x="7492962" y="5565271"/>
            <a:ext cx="1797804" cy="914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Proposals</a:t>
            </a:r>
          </a:p>
        </p:txBody>
      </p:sp>
      <p:sp>
        <p:nvSpPr>
          <p:cNvPr id="15" name="TextBox 14"/>
          <p:cNvSpPr txBox="1"/>
          <p:nvPr/>
        </p:nvSpPr>
        <p:spPr>
          <a:xfrm>
            <a:off x="-17073" y="3020307"/>
            <a:ext cx="1698171" cy="400110"/>
          </a:xfrm>
          <a:prstGeom prst="rect">
            <a:avLst/>
          </a:prstGeom>
          <a:noFill/>
        </p:spPr>
        <p:txBody>
          <a:bodyPr wrap="square" rtlCol="0">
            <a:spAutoFit/>
          </a:bodyPr>
          <a:lstStyle/>
          <a:p>
            <a:r>
              <a:rPr lang="en-US" altLang="zh-CN" sz="2000" dirty="0" smtClean="0">
                <a:latin typeface="Adobe Gothic Std B" pitchFamily="34" charset="-128"/>
                <a:ea typeface="Adobe Gothic Std B" pitchFamily="34" charset="-128"/>
              </a:rPr>
              <a:t>Training</a:t>
            </a:r>
            <a:endParaRPr lang="zh-CN" altLang="en-US" sz="2000" dirty="0">
              <a:latin typeface="Adobe Gothic Std B" pitchFamily="34" charset="-128"/>
            </a:endParaRPr>
          </a:p>
        </p:txBody>
      </p:sp>
      <p:sp>
        <p:nvSpPr>
          <p:cNvPr id="16" name="右大括号 15"/>
          <p:cNvSpPr/>
          <p:nvPr/>
        </p:nvSpPr>
        <p:spPr>
          <a:xfrm>
            <a:off x="3943858" y="3420417"/>
            <a:ext cx="573437" cy="119337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左大括号 16"/>
          <p:cNvSpPr/>
          <p:nvPr/>
        </p:nvSpPr>
        <p:spPr>
          <a:xfrm>
            <a:off x="1681098" y="3435916"/>
            <a:ext cx="526943" cy="1239864"/>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 name="直接箭头连接符 17"/>
          <p:cNvCxnSpPr>
            <a:stCxn id="13" idx="6"/>
            <a:endCxn id="11" idx="1"/>
          </p:cNvCxnSpPr>
          <p:nvPr/>
        </p:nvCxnSpPr>
        <p:spPr>
          <a:xfrm>
            <a:off x="1861266" y="6029667"/>
            <a:ext cx="446408" cy="2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2" idx="1"/>
          </p:cNvCxnSpPr>
          <p:nvPr/>
        </p:nvCxnSpPr>
        <p:spPr>
          <a:xfrm flipV="1">
            <a:off x="3525393" y="6029486"/>
            <a:ext cx="666702" cy="10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2" idx="3"/>
            <a:endCxn id="10" idx="1"/>
          </p:cNvCxnSpPr>
          <p:nvPr/>
        </p:nvCxnSpPr>
        <p:spPr>
          <a:xfrm>
            <a:off x="5510558" y="6029486"/>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0" idx="3"/>
          </p:cNvCxnSpPr>
          <p:nvPr/>
        </p:nvCxnSpPr>
        <p:spPr>
          <a:xfrm flipV="1">
            <a:off x="7200433" y="6022472"/>
            <a:ext cx="292529" cy="13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25776" y="4582794"/>
            <a:ext cx="759417" cy="923330"/>
          </a:xfrm>
          <a:prstGeom prst="rect">
            <a:avLst/>
          </a:prstGeom>
          <a:noFill/>
        </p:spPr>
        <p:txBody>
          <a:bodyPr wrap="square" rtlCol="0">
            <a:spAutoFit/>
          </a:bodyPr>
          <a:lstStyle/>
          <a:p>
            <a:r>
              <a:rPr lang="en-US" altLang="zh-CN" dirty="0" smtClean="0"/>
              <a:t>HOG</a:t>
            </a:r>
          </a:p>
          <a:p>
            <a:r>
              <a:rPr lang="en-US" altLang="zh-CN" dirty="0" smtClean="0"/>
              <a:t>LBP</a:t>
            </a:r>
          </a:p>
          <a:p>
            <a:r>
              <a:rPr lang="en-US" altLang="zh-CN" dirty="0" smtClean="0"/>
              <a:t>...</a:t>
            </a:r>
            <a:endParaRPr lang="zh-CN" altLang="en-US" dirty="0"/>
          </a:p>
        </p:txBody>
      </p:sp>
      <p:sp>
        <p:nvSpPr>
          <p:cNvPr id="23" name="TextBox 22"/>
          <p:cNvSpPr txBox="1"/>
          <p:nvPr/>
        </p:nvSpPr>
        <p:spPr>
          <a:xfrm>
            <a:off x="6175607" y="4629287"/>
            <a:ext cx="1797803" cy="923330"/>
          </a:xfrm>
          <a:prstGeom prst="rect">
            <a:avLst/>
          </a:prstGeom>
          <a:noFill/>
        </p:spPr>
        <p:txBody>
          <a:bodyPr wrap="square" rtlCol="0">
            <a:spAutoFit/>
          </a:bodyPr>
          <a:lstStyle/>
          <a:p>
            <a:r>
              <a:rPr lang="en-US" altLang="zh-CN" dirty="0" smtClean="0"/>
              <a:t>Boosting </a:t>
            </a:r>
          </a:p>
          <a:p>
            <a:r>
              <a:rPr lang="en-US" altLang="zh-CN" dirty="0" smtClean="0"/>
              <a:t>Deep Learning</a:t>
            </a:r>
          </a:p>
          <a:p>
            <a:r>
              <a:rPr lang="en-US" altLang="zh-CN" dirty="0" smtClean="0"/>
              <a:t>…</a:t>
            </a:r>
            <a:endParaRPr lang="zh-CN" altLang="en-US" dirty="0"/>
          </a:p>
        </p:txBody>
      </p:sp>
      <p:cxnSp>
        <p:nvCxnSpPr>
          <p:cNvPr id="24" name="直接箭头连接符 23"/>
          <p:cNvCxnSpPr/>
          <p:nvPr/>
        </p:nvCxnSpPr>
        <p:spPr>
          <a:xfrm>
            <a:off x="5786944" y="4058619"/>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9" idx="2"/>
            <a:endCxn id="10" idx="0"/>
          </p:cNvCxnSpPr>
          <p:nvPr/>
        </p:nvCxnSpPr>
        <p:spPr>
          <a:xfrm rot="5400000">
            <a:off x="6305174" y="4864621"/>
            <a:ext cx="994107" cy="3651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流程图: 直接访问存储器 25"/>
          <p:cNvSpPr/>
          <p:nvPr/>
        </p:nvSpPr>
        <p:spPr>
          <a:xfrm>
            <a:off x="0" y="3538037"/>
            <a:ext cx="1720312" cy="1012095"/>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Training</a:t>
            </a:r>
          </a:p>
          <a:p>
            <a:pPr algn="ctr"/>
            <a:r>
              <a:rPr lang="en-US" altLang="zh-CN" sz="1600" dirty="0" smtClean="0">
                <a:solidFill>
                  <a:schemeClr val="tx1"/>
                </a:solidFill>
              </a:rPr>
              <a:t>images</a:t>
            </a:r>
            <a:endParaRPr lang="zh-CN" altLang="en-US" sz="1600" dirty="0">
              <a:solidFill>
                <a:schemeClr val="tx1"/>
              </a:solidFill>
            </a:endParaRPr>
          </a:p>
        </p:txBody>
      </p:sp>
      <p:cxnSp>
        <p:nvCxnSpPr>
          <p:cNvPr id="27" name="直接连接符 26"/>
          <p:cNvCxnSpPr/>
          <p:nvPr/>
        </p:nvCxnSpPr>
        <p:spPr>
          <a:xfrm rot="10800000" flipH="1">
            <a:off x="367540" y="5214950"/>
            <a:ext cx="8516471"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562578" y="355095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feature</a:t>
            </a:r>
          </a:p>
          <a:p>
            <a:pPr algn="ctr"/>
            <a:r>
              <a:rPr lang="en-US" altLang="zh-CN" dirty="0" err="1" smtClean="0">
                <a:solidFill>
                  <a:srgbClr val="FF0000"/>
                </a:solidFill>
              </a:rPr>
              <a:t>extraction&amp;selection</a:t>
            </a:r>
            <a:endParaRPr lang="zh-CN" altLang="en-US" dirty="0">
              <a:solidFill>
                <a:srgbClr val="FF0000"/>
              </a:solidFill>
            </a:endParaRPr>
          </a:p>
        </p:txBody>
      </p:sp>
      <p:sp>
        <p:nvSpPr>
          <p:cNvPr id="29" name="矩形 28"/>
          <p:cNvSpPr/>
          <p:nvPr/>
        </p:nvSpPr>
        <p:spPr>
          <a:xfrm>
            <a:off x="2186177" y="4279188"/>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Non-objects</a:t>
            </a:r>
            <a:endParaRPr lang="zh-CN" altLang="en-US" dirty="0">
              <a:solidFill>
                <a:srgbClr val="FF0000"/>
              </a:solidFill>
            </a:endParaRPr>
          </a:p>
        </p:txBody>
      </p:sp>
      <p:sp>
        <p:nvSpPr>
          <p:cNvPr id="30" name="矩形 29"/>
          <p:cNvSpPr/>
          <p:nvPr/>
        </p:nvSpPr>
        <p:spPr>
          <a:xfrm>
            <a:off x="2211917" y="3069491"/>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Objects</a:t>
            </a:r>
            <a:endParaRPr lang="zh-CN" altLang="en-US" dirty="0">
              <a:solidFill>
                <a:srgbClr val="FF0000"/>
              </a:solidFill>
            </a:endParaRP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ox(i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ox(in)">
                                      <p:cBhvr>
                                        <p:cTn id="12" dur="500"/>
                                        <p:tgtEl>
                                          <p:spTgt spid="30"/>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ox(in)">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Driverless car</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228600" lvl="1">
              <a:spcBef>
                <a:spcPts val="1000"/>
              </a:spcBef>
            </a:pPr>
            <a:r>
              <a:rPr lang="en-US" altLang="zh-CN" sz="2800" dirty="0" smtClean="0"/>
              <a:t>Google’s driverless car</a:t>
            </a:r>
          </a:p>
        </p:txBody>
      </p:sp>
      <p:pic>
        <p:nvPicPr>
          <p:cNvPr id="46082" name="Picture 2"/>
          <p:cNvPicPr>
            <a:picLocks noChangeAspect="1" noChangeArrowheads="1"/>
          </p:cNvPicPr>
          <p:nvPr/>
        </p:nvPicPr>
        <p:blipFill>
          <a:blip r:embed="rId3"/>
          <a:srcRect/>
          <a:stretch>
            <a:fillRect/>
          </a:stretch>
        </p:blipFill>
        <p:spPr bwMode="auto">
          <a:xfrm>
            <a:off x="214314" y="1571612"/>
            <a:ext cx="3357586" cy="3357586"/>
          </a:xfrm>
          <a:prstGeom prst="rect">
            <a:avLst/>
          </a:prstGeom>
          <a:noFill/>
          <a:ln w="9525">
            <a:noFill/>
            <a:miter lim="800000"/>
            <a:headEnd/>
            <a:tailEnd/>
          </a:ln>
          <a:effectLst/>
        </p:spPr>
      </p:pic>
      <p:pic>
        <p:nvPicPr>
          <p:cNvPr id="46083" name="Picture 3"/>
          <p:cNvPicPr>
            <a:picLocks noChangeAspect="1" noChangeArrowheads="1"/>
          </p:cNvPicPr>
          <p:nvPr/>
        </p:nvPicPr>
        <p:blipFill>
          <a:blip r:embed="rId4"/>
          <a:srcRect/>
          <a:stretch>
            <a:fillRect/>
          </a:stretch>
        </p:blipFill>
        <p:spPr bwMode="auto">
          <a:xfrm>
            <a:off x="3579265" y="1571612"/>
            <a:ext cx="5242535" cy="4214842"/>
          </a:xfrm>
          <a:prstGeom prst="rect">
            <a:avLst/>
          </a:prstGeom>
          <a:noFill/>
          <a:ln w="9525">
            <a:noFill/>
            <a:miter lim="800000"/>
            <a:headEnd/>
            <a:tailEnd/>
          </a:ln>
          <a:effectLst/>
        </p:spPr>
      </p:pic>
      <p:sp>
        <p:nvSpPr>
          <p:cNvPr id="9" name="TextBox 8"/>
          <p:cNvSpPr txBox="1"/>
          <p:nvPr/>
        </p:nvSpPr>
        <p:spPr>
          <a:xfrm>
            <a:off x="295835" y="5222856"/>
            <a:ext cx="3061719" cy="954107"/>
          </a:xfrm>
          <a:prstGeom prst="rect">
            <a:avLst/>
          </a:prstGeom>
          <a:noFill/>
        </p:spPr>
        <p:txBody>
          <a:bodyPr wrap="square" rtlCol="0">
            <a:spAutoFit/>
          </a:bodyPr>
          <a:lstStyle/>
          <a:p>
            <a:r>
              <a:rPr lang="en-US" altLang="zh-CN" sz="2800" b="1" dirty="0" smtClean="0"/>
              <a:t>Sebastian </a:t>
            </a:r>
            <a:r>
              <a:rPr lang="en-US" altLang="zh-CN" sz="2800" b="1" dirty="0" err="1" smtClean="0"/>
              <a:t>Thrun</a:t>
            </a:r>
            <a:r>
              <a:rPr lang="en-US" altLang="zh-CN" sz="2800" b="1" dirty="0" smtClean="0"/>
              <a:t> </a:t>
            </a:r>
          </a:p>
          <a:p>
            <a:r>
              <a:rPr lang="en-US" altLang="zh-CN" sz="2800" b="1" dirty="0" smtClean="0"/>
              <a:t>(Google &amp; Stanford) </a:t>
            </a:r>
            <a:endParaRPr lang="zh-CN" altLang="en-US" sz="2800" dirty="0"/>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err="1" smtClean="0"/>
              <a:t>Object&amp;Non</a:t>
            </a:r>
            <a:r>
              <a:rPr lang="en-US" altLang="zh-CN" dirty="0" smtClean="0"/>
              <a:t>-object</a:t>
            </a:r>
            <a:endParaRPr lang="zh-CN" altLang="en-US" dirty="0"/>
          </a:p>
        </p:txBody>
      </p:sp>
      <p:sp>
        <p:nvSpPr>
          <p:cNvPr id="3" name="Content Placeholder 2"/>
          <p:cNvSpPr>
            <a:spLocks noGrp="1"/>
          </p:cNvSpPr>
          <p:nvPr>
            <p:ph idx="1"/>
          </p:nvPr>
        </p:nvSpPr>
        <p:spPr>
          <a:xfrm>
            <a:off x="295835" y="861060"/>
            <a:ext cx="8516471" cy="5315903"/>
          </a:xfrm>
        </p:spPr>
        <p:txBody>
          <a:bodyPr/>
          <a:lstStyle/>
          <a:p>
            <a:pPr marL="228600" lvl="1">
              <a:spcBef>
                <a:spcPts val="1000"/>
              </a:spcBef>
            </a:pPr>
            <a:r>
              <a:rPr lang="en-US" altLang="zh-CN" sz="2800" dirty="0" smtClean="0"/>
              <a:t>Examples</a:t>
            </a:r>
          </a:p>
          <a:p>
            <a:pPr lvl="1"/>
            <a:r>
              <a:rPr lang="en-US" altLang="zh-CN" dirty="0" smtClean="0"/>
              <a:t>The annotated object window : green</a:t>
            </a:r>
          </a:p>
          <a:p>
            <a:pPr lvl="1"/>
            <a:r>
              <a:rPr lang="en-US" altLang="zh-CN" dirty="0" smtClean="0"/>
              <a:t>Positive examples: blue</a:t>
            </a:r>
          </a:p>
          <a:p>
            <a:pPr lvl="1"/>
            <a:r>
              <a:rPr lang="en-US" altLang="zh-CN" dirty="0" smtClean="0"/>
              <a:t>Negative examples: red</a:t>
            </a:r>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p>
        </p:txBody>
      </p:sp>
      <p:pic>
        <p:nvPicPr>
          <p:cNvPr id="49155" name="Picture 3"/>
          <p:cNvPicPr>
            <a:picLocks noChangeAspect="1" noChangeArrowheads="1"/>
          </p:cNvPicPr>
          <p:nvPr/>
        </p:nvPicPr>
        <p:blipFill>
          <a:blip r:embed="rId5"/>
          <a:srcRect/>
          <a:stretch>
            <a:fillRect/>
          </a:stretch>
        </p:blipFill>
        <p:spPr bwMode="auto">
          <a:xfrm>
            <a:off x="1714480" y="2643182"/>
            <a:ext cx="5214974" cy="2966839"/>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341" y="743215"/>
            <a:ext cx="8516471" cy="5084148"/>
          </a:xfrm>
        </p:spPr>
        <p:txBody>
          <a:bodyPr/>
          <a:lstStyle/>
          <a:p>
            <a:endParaRPr lang="zh-CN" altLang="en-US" dirty="0" smtClean="0"/>
          </a:p>
          <a:p>
            <a:endParaRPr lang="zh-CN" altLang="en-US" dirty="0"/>
          </a:p>
        </p:txBody>
      </p:sp>
      <p:sp>
        <p:nvSpPr>
          <p:cNvPr id="5" name="流程图: 直接访问存储器 4"/>
          <p:cNvSpPr/>
          <p:nvPr/>
        </p:nvSpPr>
        <p:spPr>
          <a:xfrm>
            <a:off x="10050" y="2318934"/>
            <a:ext cx="1720312" cy="1012095"/>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Training</a:t>
            </a:r>
          </a:p>
          <a:p>
            <a:pPr algn="ctr"/>
            <a:r>
              <a:rPr lang="en-US" altLang="zh-CN" sz="1600" dirty="0" smtClean="0">
                <a:solidFill>
                  <a:schemeClr val="tx1"/>
                </a:solidFill>
              </a:rPr>
              <a:t>images</a:t>
            </a:r>
            <a:endParaRPr lang="zh-CN" altLang="en-US" sz="1600" dirty="0">
              <a:solidFill>
                <a:schemeClr val="tx1"/>
              </a:solidFill>
            </a:endParaRPr>
          </a:p>
        </p:txBody>
      </p:sp>
      <p:sp>
        <p:nvSpPr>
          <p:cNvPr id="6" name="矩形 5"/>
          <p:cNvSpPr/>
          <p:nvPr/>
        </p:nvSpPr>
        <p:spPr>
          <a:xfrm>
            <a:off x="2049461" y="3006115"/>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Non-objects</a:t>
            </a:r>
            <a:endParaRPr lang="zh-CN" altLang="en-US" dirty="0">
              <a:solidFill>
                <a:schemeClr val="tx1"/>
              </a:solidFill>
            </a:endParaRPr>
          </a:p>
        </p:txBody>
      </p:sp>
      <p:sp>
        <p:nvSpPr>
          <p:cNvPr id="7" name="矩形 6"/>
          <p:cNvSpPr/>
          <p:nvPr/>
        </p:nvSpPr>
        <p:spPr>
          <a:xfrm>
            <a:off x="2075201" y="1796418"/>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Objects</a:t>
            </a:r>
            <a:endParaRPr lang="zh-CN" altLang="en-US" dirty="0">
              <a:solidFill>
                <a:schemeClr val="tx1"/>
              </a:solidFill>
            </a:endParaRPr>
          </a:p>
        </p:txBody>
      </p:sp>
      <p:sp>
        <p:nvSpPr>
          <p:cNvPr id="8" name="矩形 7"/>
          <p:cNvSpPr/>
          <p:nvPr/>
        </p:nvSpPr>
        <p:spPr>
          <a:xfrm>
            <a:off x="4419886" y="228627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9" name="矩形 8"/>
          <p:cNvSpPr/>
          <p:nvPr/>
        </p:nvSpPr>
        <p:spPr>
          <a:xfrm>
            <a:off x="6200419" y="2302326"/>
            <a:ext cx="1295311" cy="9888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training</a:t>
            </a:r>
            <a:endParaRPr lang="zh-CN" altLang="en-US" dirty="0">
              <a:solidFill>
                <a:schemeClr val="tx1"/>
              </a:solidFill>
            </a:endParaRPr>
          </a:p>
        </p:txBody>
      </p:sp>
      <p:sp>
        <p:nvSpPr>
          <p:cNvPr id="10" name="矩形 9"/>
          <p:cNvSpPr/>
          <p:nvPr/>
        </p:nvSpPr>
        <p:spPr>
          <a:xfrm>
            <a:off x="5902175" y="4285280"/>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classifier</a:t>
            </a:r>
            <a:endParaRPr lang="zh-CN" altLang="en-US" dirty="0">
              <a:solidFill>
                <a:schemeClr val="tx1"/>
              </a:solidFill>
            </a:endParaRPr>
          </a:p>
        </p:txBody>
      </p:sp>
      <p:sp>
        <p:nvSpPr>
          <p:cNvPr id="11" name="矩形 10"/>
          <p:cNvSpPr/>
          <p:nvPr/>
        </p:nvSpPr>
        <p:spPr>
          <a:xfrm>
            <a:off x="2170958" y="4277253"/>
            <a:ext cx="1202777" cy="99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pre-processing</a:t>
            </a:r>
            <a:endParaRPr lang="zh-CN" altLang="en-US" dirty="0">
              <a:solidFill>
                <a:schemeClr val="tx1"/>
              </a:solidFill>
            </a:endParaRPr>
          </a:p>
        </p:txBody>
      </p:sp>
      <p:sp>
        <p:nvSpPr>
          <p:cNvPr id="12" name="矩形 11"/>
          <p:cNvSpPr/>
          <p:nvPr/>
        </p:nvSpPr>
        <p:spPr>
          <a:xfrm>
            <a:off x="4055379" y="4288511"/>
            <a:ext cx="1318463" cy="964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8" name="椭圆 17"/>
          <p:cNvSpPr/>
          <p:nvPr/>
        </p:nvSpPr>
        <p:spPr>
          <a:xfrm>
            <a:off x="10050" y="4300223"/>
            <a:ext cx="1714500" cy="9409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 image</a:t>
            </a:r>
            <a:endParaRPr lang="zh-CN" altLang="en-US" dirty="0">
              <a:solidFill>
                <a:schemeClr val="tx1"/>
              </a:solidFill>
            </a:endParaRPr>
          </a:p>
        </p:txBody>
      </p:sp>
      <p:sp>
        <p:nvSpPr>
          <p:cNvPr id="19" name="椭圆 18"/>
          <p:cNvSpPr/>
          <p:nvPr/>
        </p:nvSpPr>
        <p:spPr>
          <a:xfrm>
            <a:off x="7356246" y="4306312"/>
            <a:ext cx="1797804" cy="914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Proposals</a:t>
            </a:r>
          </a:p>
        </p:txBody>
      </p:sp>
      <p:cxnSp>
        <p:nvCxnSpPr>
          <p:cNvPr id="21" name="直接连接符 20"/>
          <p:cNvCxnSpPr/>
          <p:nvPr/>
        </p:nvCxnSpPr>
        <p:spPr>
          <a:xfrm rot="10800000" flipH="1">
            <a:off x="350719" y="3977339"/>
            <a:ext cx="8516471"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9760" y="1747156"/>
            <a:ext cx="1698171" cy="400110"/>
          </a:xfrm>
          <a:prstGeom prst="rect">
            <a:avLst/>
          </a:prstGeom>
          <a:noFill/>
        </p:spPr>
        <p:txBody>
          <a:bodyPr wrap="square" rtlCol="0">
            <a:spAutoFit/>
          </a:bodyPr>
          <a:lstStyle/>
          <a:p>
            <a:r>
              <a:rPr lang="en-US" altLang="zh-CN" sz="2000" dirty="0" smtClean="0">
                <a:latin typeface="Adobe Gothic Std B" pitchFamily="34" charset="-128"/>
                <a:ea typeface="Adobe Gothic Std B" pitchFamily="34" charset="-128"/>
              </a:rPr>
              <a:t>Training</a:t>
            </a:r>
            <a:endParaRPr lang="zh-CN" altLang="en-US" sz="2000" dirty="0">
              <a:latin typeface="Adobe Gothic Std B" pitchFamily="34" charset="-128"/>
            </a:endParaRPr>
          </a:p>
        </p:txBody>
      </p:sp>
      <p:sp>
        <p:nvSpPr>
          <p:cNvPr id="34" name="右大括号 33"/>
          <p:cNvSpPr/>
          <p:nvPr/>
        </p:nvSpPr>
        <p:spPr>
          <a:xfrm>
            <a:off x="3807142" y="2161458"/>
            <a:ext cx="573437" cy="119337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左大括号 34"/>
          <p:cNvSpPr/>
          <p:nvPr/>
        </p:nvSpPr>
        <p:spPr>
          <a:xfrm>
            <a:off x="1544382" y="2176957"/>
            <a:ext cx="526943" cy="1239864"/>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p:cNvCxnSpPr>
            <a:stCxn id="18" idx="6"/>
            <a:endCxn id="11" idx="1"/>
          </p:cNvCxnSpPr>
          <p:nvPr/>
        </p:nvCxnSpPr>
        <p:spPr>
          <a:xfrm>
            <a:off x="1724550" y="4770708"/>
            <a:ext cx="446408" cy="2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2" idx="1"/>
          </p:cNvCxnSpPr>
          <p:nvPr/>
        </p:nvCxnSpPr>
        <p:spPr>
          <a:xfrm flipV="1">
            <a:off x="3388677" y="4770527"/>
            <a:ext cx="666702" cy="10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a:endCxn id="10" idx="1"/>
          </p:cNvCxnSpPr>
          <p:nvPr/>
        </p:nvCxnSpPr>
        <p:spPr>
          <a:xfrm>
            <a:off x="5373842" y="4770527"/>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0" idx="3"/>
          </p:cNvCxnSpPr>
          <p:nvPr/>
        </p:nvCxnSpPr>
        <p:spPr>
          <a:xfrm flipV="1">
            <a:off x="7063717" y="4763513"/>
            <a:ext cx="292529" cy="13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89014" y="5338608"/>
            <a:ext cx="1766807" cy="369332"/>
          </a:xfrm>
          <a:prstGeom prst="rect">
            <a:avLst/>
          </a:prstGeom>
          <a:noFill/>
        </p:spPr>
        <p:txBody>
          <a:bodyPr wrap="square" rtlCol="0">
            <a:spAutoFit/>
          </a:bodyPr>
          <a:lstStyle/>
          <a:p>
            <a:r>
              <a:rPr lang="en-US" altLang="zh-CN" dirty="0" smtClean="0">
                <a:latin typeface="Adobe Gothic Std B" pitchFamily="34" charset="-128"/>
                <a:ea typeface="Adobe Gothic Std B" pitchFamily="34" charset="-128"/>
              </a:rPr>
              <a:t>Detection</a:t>
            </a:r>
            <a:endParaRPr lang="zh-CN" altLang="en-US" dirty="0">
              <a:latin typeface="Adobe Gothic Std B" pitchFamily="34" charset="-128"/>
            </a:endParaRPr>
          </a:p>
        </p:txBody>
      </p:sp>
      <p:sp>
        <p:nvSpPr>
          <p:cNvPr id="68" name="TextBox 67"/>
          <p:cNvSpPr txBox="1"/>
          <p:nvPr/>
        </p:nvSpPr>
        <p:spPr>
          <a:xfrm>
            <a:off x="4489060" y="3323835"/>
            <a:ext cx="759417" cy="923330"/>
          </a:xfrm>
          <a:prstGeom prst="rect">
            <a:avLst/>
          </a:prstGeom>
          <a:noFill/>
        </p:spPr>
        <p:txBody>
          <a:bodyPr wrap="square" rtlCol="0">
            <a:spAutoFit/>
          </a:bodyPr>
          <a:lstStyle/>
          <a:p>
            <a:r>
              <a:rPr lang="en-US" altLang="zh-CN" dirty="0" smtClean="0"/>
              <a:t>HOG</a:t>
            </a:r>
          </a:p>
          <a:p>
            <a:r>
              <a:rPr lang="en-US" altLang="zh-CN" dirty="0" smtClean="0"/>
              <a:t>LBP</a:t>
            </a:r>
          </a:p>
          <a:p>
            <a:r>
              <a:rPr lang="en-US" altLang="zh-CN" dirty="0" smtClean="0"/>
              <a:t>...</a:t>
            </a:r>
            <a:endParaRPr lang="zh-CN" altLang="en-US" dirty="0"/>
          </a:p>
        </p:txBody>
      </p:sp>
      <p:sp>
        <p:nvSpPr>
          <p:cNvPr id="70" name="TextBox 69"/>
          <p:cNvSpPr txBox="1"/>
          <p:nvPr/>
        </p:nvSpPr>
        <p:spPr>
          <a:xfrm>
            <a:off x="6038891" y="3370328"/>
            <a:ext cx="1797803" cy="923330"/>
          </a:xfrm>
          <a:prstGeom prst="rect">
            <a:avLst/>
          </a:prstGeom>
          <a:noFill/>
        </p:spPr>
        <p:txBody>
          <a:bodyPr wrap="square" rtlCol="0">
            <a:spAutoFit/>
          </a:bodyPr>
          <a:lstStyle/>
          <a:p>
            <a:r>
              <a:rPr lang="en-US" altLang="zh-CN" dirty="0" smtClean="0"/>
              <a:t>Boosting </a:t>
            </a:r>
          </a:p>
          <a:p>
            <a:r>
              <a:rPr lang="en-US" altLang="zh-CN" dirty="0" smtClean="0"/>
              <a:t>Deep Learning</a:t>
            </a:r>
          </a:p>
          <a:p>
            <a:r>
              <a:rPr lang="en-US" altLang="zh-CN" dirty="0" smtClean="0"/>
              <a:t>…</a:t>
            </a:r>
            <a:endParaRPr lang="zh-CN" altLang="en-US" dirty="0"/>
          </a:p>
        </p:txBody>
      </p:sp>
      <p:cxnSp>
        <p:nvCxnSpPr>
          <p:cNvPr id="41" name="直接箭头连接符 40"/>
          <p:cNvCxnSpPr/>
          <p:nvPr/>
        </p:nvCxnSpPr>
        <p:spPr>
          <a:xfrm>
            <a:off x="5650228" y="2799660"/>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9" idx="2"/>
            <a:endCxn id="10" idx="0"/>
          </p:cNvCxnSpPr>
          <p:nvPr/>
        </p:nvCxnSpPr>
        <p:spPr>
          <a:xfrm rot="5400000">
            <a:off x="6168458" y="3605662"/>
            <a:ext cx="994107" cy="3651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标题 36"/>
          <p:cNvSpPr>
            <a:spLocks noGrp="1"/>
          </p:cNvSpPr>
          <p:nvPr>
            <p:ph type="title"/>
          </p:nvPr>
        </p:nvSpPr>
        <p:spPr/>
        <p:txBody>
          <a:bodyPr>
            <a:normAutofit fontScale="90000"/>
          </a:bodyPr>
          <a:lstStyle/>
          <a:p>
            <a:r>
              <a:rPr lang="en-US" dirty="0" smtClean="0"/>
              <a:t>Object detection</a:t>
            </a:r>
            <a:endParaRPr lang="zh-CN" altLang="en-US" dirty="0"/>
          </a:p>
        </p:txBody>
      </p:sp>
      <p:sp>
        <p:nvSpPr>
          <p:cNvPr id="29" name="矩形 28"/>
          <p:cNvSpPr/>
          <p:nvPr/>
        </p:nvSpPr>
        <p:spPr>
          <a:xfrm>
            <a:off x="4419886" y="2285033"/>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feature</a:t>
            </a:r>
          </a:p>
          <a:p>
            <a:pPr algn="ctr"/>
            <a:r>
              <a:rPr lang="en-US" altLang="zh-CN" dirty="0" err="1" smtClean="0">
                <a:solidFill>
                  <a:srgbClr val="FF0000"/>
                </a:solidFill>
              </a:rPr>
              <a:t>extraction&amp;selection</a:t>
            </a:r>
            <a:endParaRPr lang="zh-CN" altLang="en-US" dirty="0">
              <a:solidFill>
                <a:srgbClr val="FF0000"/>
              </a:solidFill>
            </a:endParaRPr>
          </a:p>
        </p:txBody>
      </p:sp>
      <p:sp>
        <p:nvSpPr>
          <p:cNvPr id="30" name="矩形 29"/>
          <p:cNvSpPr/>
          <p:nvPr/>
        </p:nvSpPr>
        <p:spPr>
          <a:xfrm>
            <a:off x="2045585" y="3006037"/>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Non-objects</a:t>
            </a:r>
            <a:endParaRPr lang="zh-CN" altLang="en-US" dirty="0">
              <a:solidFill>
                <a:srgbClr val="FF0000"/>
              </a:solidFill>
            </a:endParaRPr>
          </a:p>
        </p:txBody>
      </p:sp>
      <p:sp>
        <p:nvSpPr>
          <p:cNvPr id="31" name="矩形 30"/>
          <p:cNvSpPr/>
          <p:nvPr/>
        </p:nvSpPr>
        <p:spPr>
          <a:xfrm>
            <a:off x="2071325" y="1796340"/>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Objects</a:t>
            </a:r>
            <a:endParaRPr lang="zh-CN" altLang="en-US" dirty="0">
              <a:solidFill>
                <a:srgbClr val="FF0000"/>
              </a:solidFill>
            </a:endParaRPr>
          </a:p>
        </p:txBody>
      </p:sp>
      <p:sp>
        <p:nvSpPr>
          <p:cNvPr id="33" name="矩形 32"/>
          <p:cNvSpPr/>
          <p:nvPr/>
        </p:nvSpPr>
        <p:spPr>
          <a:xfrm>
            <a:off x="5902175" y="4277253"/>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classifier</a:t>
            </a:r>
            <a:endParaRPr lang="zh-CN" altLang="en-US" dirty="0">
              <a:solidFill>
                <a:srgbClr val="FF0000"/>
              </a:solidFill>
            </a:endParaRP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ox(in)">
                                      <p:cBhvr>
                                        <p:cTn id="12" dur="500"/>
                                        <p:tgtEl>
                                          <p:spTgt spid="31"/>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ox(in)">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ox(in)">
                                      <p:cBhvr>
                                        <p:cTn id="2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Classifier(SVM)</a:t>
            </a:r>
            <a:endParaRPr lang="zh-CN" altLang="en-US" dirty="0"/>
          </a:p>
        </p:txBody>
      </p:sp>
      <p:sp>
        <p:nvSpPr>
          <p:cNvPr id="3" name="Content Placeholder 2"/>
          <p:cNvSpPr>
            <a:spLocks noGrp="1"/>
          </p:cNvSpPr>
          <p:nvPr>
            <p:ph idx="1"/>
          </p:nvPr>
        </p:nvSpPr>
        <p:spPr>
          <a:xfrm>
            <a:off x="295835" y="861060"/>
            <a:ext cx="8516471" cy="5315903"/>
          </a:xfrm>
        </p:spPr>
        <p:txBody>
          <a:bodyPr/>
          <a:lstStyle/>
          <a:p>
            <a:r>
              <a:rPr lang="en-US" dirty="0" smtClean="0"/>
              <a:t>SVM(</a:t>
            </a:r>
            <a:r>
              <a:rPr lang="en-US" altLang="zh-CN" dirty="0" smtClean="0"/>
              <a:t>Support Vector </a:t>
            </a:r>
            <a:r>
              <a:rPr lang="en-US" altLang="zh-CN" smtClean="0"/>
              <a:t>Machine)</a:t>
            </a:r>
            <a:r>
              <a:rPr lang="en-US" smtClean="0">
                <a:solidFill>
                  <a:srgbClr val="FF0000"/>
                </a:solidFill>
              </a:rPr>
              <a:t>(</a:t>
            </a:r>
            <a:r>
              <a:rPr lang="en-US" dirty="0" smtClean="0">
                <a:solidFill>
                  <a:srgbClr val="FF0000"/>
                </a:solidFill>
              </a:rPr>
              <a:t>Demo)</a:t>
            </a:r>
          </a:p>
        </p:txBody>
      </p:sp>
      <p:pic>
        <p:nvPicPr>
          <p:cNvPr id="49155" name="Picture 3"/>
          <p:cNvPicPr>
            <a:picLocks noChangeAspect="1" noChangeArrowheads="1"/>
          </p:cNvPicPr>
          <p:nvPr/>
        </p:nvPicPr>
        <p:blipFill>
          <a:blip r:embed="rId3"/>
          <a:stretch>
            <a:fillRect/>
          </a:stretch>
        </p:blipFill>
        <p:spPr bwMode="auto">
          <a:xfrm>
            <a:off x="2143108" y="1438640"/>
            <a:ext cx="4678711" cy="4171382"/>
          </a:xfrm>
          <a:prstGeom prst="rect">
            <a:avLst/>
          </a:prstGeom>
          <a:noFill/>
          <a:ln w="9525">
            <a:noFill/>
            <a:miter lim="800000"/>
            <a:headEnd/>
            <a:tailEnd/>
          </a:ln>
          <a:effectLst/>
        </p:spPr>
      </p:pic>
      <p:sp>
        <p:nvSpPr>
          <p:cNvPr id="8"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A training algorithm for optimal margin classifiers</a:t>
            </a:r>
            <a:r>
              <a:rPr lang="en-US" sz="1600" dirty="0" smtClean="0">
                <a:solidFill>
                  <a:schemeClr val="tx1"/>
                </a:solidFill>
                <a:latin typeface="Calibri Light" panose="020F0302020204030204" pitchFamily="34" charset="0"/>
              </a:rPr>
              <a:t>. </a:t>
            </a:r>
            <a:r>
              <a:rPr lang="en-US" altLang="zh-CN" sz="1600" dirty="0" smtClean="0">
                <a:solidFill>
                  <a:schemeClr val="tx1"/>
                </a:solidFill>
                <a:latin typeface="Calibri Light" panose="020F0302020204030204" pitchFamily="34" charset="0"/>
              </a:rPr>
              <a:t>1992,</a:t>
            </a:r>
            <a:r>
              <a:rPr lang="zh-CN" altLang="en-US"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Vapnik</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p>
        </p:txBody>
      </p:sp>
      <p:pic>
        <p:nvPicPr>
          <p:cNvPr id="49155" name="Picture 3"/>
          <p:cNvPicPr>
            <a:picLocks noChangeAspect="1" noChangeArrowheads="1"/>
          </p:cNvPicPr>
          <p:nvPr/>
        </p:nvPicPr>
        <p:blipFill>
          <a:blip r:embed="rId5"/>
          <a:stretch>
            <a:fillRect/>
          </a:stretch>
        </p:blipFill>
        <p:spPr bwMode="auto">
          <a:xfrm>
            <a:off x="2143108" y="1428737"/>
            <a:ext cx="4863964" cy="4100560"/>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endParaRPr lang="en-US" altLang="zh-CN" sz="1600"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tretch>
            <a:fillRect/>
          </a:stretch>
        </p:blipFill>
        <p:spPr bwMode="auto">
          <a:xfrm>
            <a:off x="2217268" y="1428737"/>
            <a:ext cx="4715644" cy="4100560"/>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endParaRPr lang="en-US" altLang="zh-CN" sz="1600"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tretch>
            <a:fillRect/>
          </a:stretch>
        </p:blipFill>
        <p:spPr bwMode="auto">
          <a:xfrm>
            <a:off x="642910" y="1509528"/>
            <a:ext cx="5074315" cy="1883877"/>
          </a:xfrm>
          <a:prstGeom prst="rect">
            <a:avLst/>
          </a:prstGeom>
          <a:noFill/>
          <a:ln w="9525">
            <a:noFill/>
            <a:miter lim="800000"/>
            <a:headEnd/>
            <a:tailEnd/>
          </a:ln>
          <a:effectLst/>
        </p:spPr>
      </p:pic>
      <p:pic>
        <p:nvPicPr>
          <p:cNvPr id="7" name="图片 6" descr="_image00412953421681302596228.png"/>
          <p:cNvPicPr>
            <a:picLocks noChangeAspect="1"/>
          </p:cNvPicPr>
          <p:nvPr/>
        </p:nvPicPr>
        <p:blipFill>
          <a:blip r:embed="rId6"/>
          <a:stretch>
            <a:fillRect/>
          </a:stretch>
        </p:blipFill>
        <p:spPr>
          <a:xfrm>
            <a:off x="642911" y="3393405"/>
            <a:ext cx="5074314" cy="1879376"/>
          </a:xfrm>
          <a:prstGeom prst="rect">
            <a:avLst/>
          </a:prstGeom>
        </p:spPr>
      </p:pic>
      <p:pic>
        <p:nvPicPr>
          <p:cNvPr id="8" name="图片 7" descr="_image005129534221113025962651302602796.png"/>
          <p:cNvPicPr>
            <a:picLocks noChangeAspect="1"/>
          </p:cNvPicPr>
          <p:nvPr/>
        </p:nvPicPr>
        <p:blipFill>
          <a:blip r:embed="rId7"/>
          <a:stretch>
            <a:fillRect/>
          </a:stretch>
        </p:blipFill>
        <p:spPr>
          <a:xfrm>
            <a:off x="5717226" y="1509528"/>
            <a:ext cx="3213974" cy="2169266"/>
          </a:xfrm>
          <a:prstGeom prst="rect">
            <a:avLst/>
          </a:prstGeom>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box(in)">
                                      <p:cBhvr>
                                        <p:cTn id="7" dur="500"/>
                                        <p:tgtEl>
                                          <p:spTgt spid="4915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endParaRPr lang="en-US" altLang="zh-CN" sz="1600"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tretch>
            <a:fillRect/>
          </a:stretch>
        </p:blipFill>
        <p:spPr bwMode="auto">
          <a:xfrm>
            <a:off x="1332274" y="1500174"/>
            <a:ext cx="6555840" cy="4000528"/>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endParaRPr lang="en-US" altLang="zh-CN" sz="1600"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tretch>
            <a:fillRect/>
          </a:stretch>
        </p:blipFill>
        <p:spPr bwMode="auto">
          <a:xfrm>
            <a:off x="1214414" y="1357298"/>
            <a:ext cx="6558192" cy="4429156"/>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endParaRPr lang="en-US" altLang="zh-CN" sz="1600" dirty="0" smtClean="0">
              <a:solidFill>
                <a:schemeClr val="tx1"/>
              </a:solidFill>
              <a:latin typeface="Calibri Light" panose="020F0302020204030204" pitchFamily="34" charset="0"/>
            </a:endParaRPr>
          </a:p>
        </p:txBody>
      </p:sp>
      <p:pic>
        <p:nvPicPr>
          <p:cNvPr id="7" name="Picture 3"/>
          <p:cNvPicPr>
            <a:picLocks noChangeAspect="1" noChangeArrowheads="1"/>
          </p:cNvPicPr>
          <p:nvPr/>
        </p:nvPicPr>
        <p:blipFill>
          <a:blip r:embed="rId5"/>
          <a:stretch>
            <a:fillRect/>
          </a:stretch>
        </p:blipFill>
        <p:spPr bwMode="auto">
          <a:xfrm>
            <a:off x="4786315" y="861059"/>
            <a:ext cx="4357685" cy="3323059"/>
          </a:xfrm>
          <a:prstGeom prst="rect">
            <a:avLst/>
          </a:prstGeom>
          <a:noFill/>
          <a:ln w="9525">
            <a:noFill/>
            <a:miter lim="800000"/>
            <a:headEnd/>
            <a:tailEnd/>
          </a:ln>
          <a:effectLst/>
        </p:spPr>
      </p:pic>
      <p:pic>
        <p:nvPicPr>
          <p:cNvPr id="8" name="Picture 3"/>
          <p:cNvPicPr>
            <a:picLocks noChangeAspect="1" noChangeArrowheads="1"/>
          </p:cNvPicPr>
          <p:nvPr/>
        </p:nvPicPr>
        <p:blipFill>
          <a:blip r:embed="rId6"/>
          <a:stretch>
            <a:fillRect/>
          </a:stretch>
        </p:blipFill>
        <p:spPr bwMode="auto">
          <a:xfrm>
            <a:off x="642912" y="2654197"/>
            <a:ext cx="4143403" cy="1538269"/>
          </a:xfrm>
          <a:prstGeom prst="rect">
            <a:avLst/>
          </a:prstGeom>
          <a:noFill/>
          <a:ln w="9525">
            <a:noFill/>
            <a:miter lim="800000"/>
            <a:headEnd/>
            <a:tailEnd/>
          </a:ln>
          <a:effectLst/>
        </p:spPr>
      </p:pic>
      <p:pic>
        <p:nvPicPr>
          <p:cNvPr id="9" name="图片 8" descr="_image00412953421681302596228.png"/>
          <p:cNvPicPr>
            <a:picLocks noChangeAspect="1"/>
          </p:cNvPicPr>
          <p:nvPr/>
        </p:nvPicPr>
        <p:blipFill>
          <a:blip r:embed="rId7"/>
          <a:stretch>
            <a:fillRect/>
          </a:stretch>
        </p:blipFill>
        <p:spPr>
          <a:xfrm>
            <a:off x="642912" y="4192467"/>
            <a:ext cx="4143403" cy="1534594"/>
          </a:xfrm>
          <a:prstGeom prst="rect">
            <a:avLst/>
          </a:prstGeom>
        </p:spPr>
      </p:pic>
      <p:pic>
        <p:nvPicPr>
          <p:cNvPr id="10" name="图片 9" descr="_image005129534221113025962651302602796.png"/>
          <p:cNvPicPr>
            <a:picLocks noChangeAspect="1"/>
          </p:cNvPicPr>
          <p:nvPr/>
        </p:nvPicPr>
        <p:blipFill>
          <a:blip r:embed="rId8"/>
          <a:stretch>
            <a:fillRect/>
          </a:stretch>
        </p:blipFill>
        <p:spPr>
          <a:xfrm>
            <a:off x="4786315" y="4184119"/>
            <a:ext cx="2286015" cy="1542942"/>
          </a:xfrm>
          <a:prstGeom prst="rect">
            <a:avLst/>
          </a:prstGeom>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r>
              <a:rPr lang="en-US" altLang="zh-CN" dirty="0" smtClean="0">
                <a:solidFill>
                  <a:srgbClr val="FF0000"/>
                </a:solidFill>
              </a:rPr>
              <a:t>(Demo)</a:t>
            </a:r>
            <a:endParaRPr lang="en-US" dirty="0" smtClean="0">
              <a:solidFill>
                <a:srgbClr val="FF0000"/>
              </a:solidFill>
            </a:endParaRPr>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endParaRPr lang="en-US" altLang="zh-CN" sz="1600"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tretch>
            <a:fillRect/>
          </a:stretch>
        </p:blipFill>
        <p:spPr bwMode="auto">
          <a:xfrm>
            <a:off x="1332274" y="1500174"/>
            <a:ext cx="6555840" cy="4000528"/>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Driverless car</a:t>
            </a:r>
            <a:endParaRPr lang="zh-CN" altLang="en-US" dirty="0"/>
          </a:p>
        </p:txBody>
      </p:sp>
      <p:sp>
        <p:nvSpPr>
          <p:cNvPr id="3" name="内容占位符 2"/>
          <p:cNvSpPr>
            <a:spLocks noGrp="1"/>
          </p:cNvSpPr>
          <p:nvPr>
            <p:ph idx="1"/>
          </p:nvPr>
        </p:nvSpPr>
        <p:spPr/>
        <p:txBody>
          <a:bodyPr/>
          <a:lstStyle/>
          <a:p>
            <a:r>
              <a:rPr lang="en-US" altLang="zh-CN" dirty="0" smtClean="0"/>
              <a:t>Sensors</a:t>
            </a:r>
            <a:r>
              <a:rPr lang="en-US" altLang="zh-CN" b="1" dirty="0" smtClean="0"/>
              <a:t> </a:t>
            </a:r>
            <a:endParaRPr lang="zh-CN" altLang="en-US" dirty="0"/>
          </a:p>
        </p:txBody>
      </p:sp>
      <p:pic>
        <p:nvPicPr>
          <p:cNvPr id="47107" name="Picture 3"/>
          <p:cNvPicPr>
            <a:picLocks noChangeAspect="1" noChangeArrowheads="1"/>
          </p:cNvPicPr>
          <p:nvPr/>
        </p:nvPicPr>
        <p:blipFill>
          <a:blip r:embed="rId3"/>
          <a:srcRect/>
          <a:stretch>
            <a:fillRect/>
          </a:stretch>
        </p:blipFill>
        <p:spPr bwMode="auto">
          <a:xfrm>
            <a:off x="295835" y="1453051"/>
            <a:ext cx="8516471" cy="4723913"/>
          </a:xfrm>
          <a:prstGeom prst="rect">
            <a:avLst/>
          </a:prstGeom>
          <a:noFill/>
          <a:ln w="9525">
            <a:noFill/>
            <a:miter lim="800000"/>
            <a:headEnd/>
            <a:tailEnd/>
          </a:ln>
          <a:effectLst/>
        </p:spPr>
      </p:pic>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341" y="743215"/>
            <a:ext cx="8516471" cy="5084148"/>
          </a:xfrm>
        </p:spPr>
        <p:txBody>
          <a:bodyPr/>
          <a:lstStyle/>
          <a:p>
            <a:endParaRPr lang="zh-CN" altLang="en-US" dirty="0" smtClean="0"/>
          </a:p>
          <a:p>
            <a:endParaRPr lang="zh-CN" altLang="en-US" dirty="0"/>
          </a:p>
        </p:txBody>
      </p:sp>
      <p:sp>
        <p:nvSpPr>
          <p:cNvPr id="5" name="流程图: 直接访问存储器 4"/>
          <p:cNvSpPr/>
          <p:nvPr/>
        </p:nvSpPr>
        <p:spPr>
          <a:xfrm>
            <a:off x="10050" y="2318934"/>
            <a:ext cx="1720312" cy="1012095"/>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Training</a:t>
            </a:r>
          </a:p>
          <a:p>
            <a:pPr algn="ctr"/>
            <a:r>
              <a:rPr lang="en-US" altLang="zh-CN" sz="1600" dirty="0" smtClean="0">
                <a:solidFill>
                  <a:schemeClr val="tx1"/>
                </a:solidFill>
              </a:rPr>
              <a:t>images</a:t>
            </a:r>
            <a:endParaRPr lang="zh-CN" altLang="en-US" sz="1600" dirty="0">
              <a:solidFill>
                <a:schemeClr val="tx1"/>
              </a:solidFill>
            </a:endParaRPr>
          </a:p>
        </p:txBody>
      </p:sp>
      <p:sp>
        <p:nvSpPr>
          <p:cNvPr id="6" name="矩形 5"/>
          <p:cNvSpPr/>
          <p:nvPr/>
        </p:nvSpPr>
        <p:spPr>
          <a:xfrm>
            <a:off x="2049461" y="3006115"/>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Non-objects</a:t>
            </a:r>
            <a:endParaRPr lang="zh-CN" altLang="en-US" dirty="0">
              <a:solidFill>
                <a:schemeClr val="tx1"/>
              </a:solidFill>
            </a:endParaRPr>
          </a:p>
        </p:txBody>
      </p:sp>
      <p:sp>
        <p:nvSpPr>
          <p:cNvPr id="7" name="矩形 6"/>
          <p:cNvSpPr/>
          <p:nvPr/>
        </p:nvSpPr>
        <p:spPr>
          <a:xfrm>
            <a:off x="2075201" y="1796418"/>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Objects</a:t>
            </a:r>
            <a:endParaRPr lang="zh-CN" altLang="en-US" dirty="0">
              <a:solidFill>
                <a:schemeClr val="tx1"/>
              </a:solidFill>
            </a:endParaRPr>
          </a:p>
        </p:txBody>
      </p:sp>
      <p:sp>
        <p:nvSpPr>
          <p:cNvPr id="8" name="矩形 7"/>
          <p:cNvSpPr/>
          <p:nvPr/>
        </p:nvSpPr>
        <p:spPr>
          <a:xfrm>
            <a:off x="4419886" y="228627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9" name="矩形 8"/>
          <p:cNvSpPr/>
          <p:nvPr/>
        </p:nvSpPr>
        <p:spPr>
          <a:xfrm>
            <a:off x="6200419" y="2302326"/>
            <a:ext cx="1295311" cy="9888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training</a:t>
            </a:r>
            <a:endParaRPr lang="zh-CN" altLang="en-US" dirty="0">
              <a:solidFill>
                <a:schemeClr val="tx1"/>
              </a:solidFill>
            </a:endParaRPr>
          </a:p>
        </p:txBody>
      </p:sp>
      <p:sp>
        <p:nvSpPr>
          <p:cNvPr id="10" name="矩形 9"/>
          <p:cNvSpPr/>
          <p:nvPr/>
        </p:nvSpPr>
        <p:spPr>
          <a:xfrm>
            <a:off x="5902175" y="4285280"/>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classifier</a:t>
            </a:r>
            <a:endParaRPr lang="zh-CN" altLang="en-US" dirty="0">
              <a:solidFill>
                <a:schemeClr val="tx1"/>
              </a:solidFill>
            </a:endParaRPr>
          </a:p>
        </p:txBody>
      </p:sp>
      <p:sp>
        <p:nvSpPr>
          <p:cNvPr id="11" name="矩形 10"/>
          <p:cNvSpPr/>
          <p:nvPr/>
        </p:nvSpPr>
        <p:spPr>
          <a:xfrm>
            <a:off x="2170958" y="4277253"/>
            <a:ext cx="1202777" cy="99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pre-processing</a:t>
            </a:r>
            <a:endParaRPr lang="zh-CN" altLang="en-US" dirty="0">
              <a:solidFill>
                <a:schemeClr val="tx1"/>
              </a:solidFill>
            </a:endParaRPr>
          </a:p>
        </p:txBody>
      </p:sp>
      <p:sp>
        <p:nvSpPr>
          <p:cNvPr id="12" name="矩形 11"/>
          <p:cNvSpPr/>
          <p:nvPr/>
        </p:nvSpPr>
        <p:spPr>
          <a:xfrm>
            <a:off x="4055379" y="4288511"/>
            <a:ext cx="1318463" cy="964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8" name="椭圆 17"/>
          <p:cNvSpPr/>
          <p:nvPr/>
        </p:nvSpPr>
        <p:spPr>
          <a:xfrm>
            <a:off x="10050" y="4300223"/>
            <a:ext cx="1714500" cy="9409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 image</a:t>
            </a:r>
            <a:endParaRPr lang="zh-CN" altLang="en-US" dirty="0">
              <a:solidFill>
                <a:schemeClr val="tx1"/>
              </a:solidFill>
            </a:endParaRPr>
          </a:p>
        </p:txBody>
      </p:sp>
      <p:sp>
        <p:nvSpPr>
          <p:cNvPr id="19" name="椭圆 18"/>
          <p:cNvSpPr/>
          <p:nvPr/>
        </p:nvSpPr>
        <p:spPr>
          <a:xfrm>
            <a:off x="7356246" y="4306312"/>
            <a:ext cx="1797804" cy="914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Proposals</a:t>
            </a:r>
          </a:p>
        </p:txBody>
      </p:sp>
      <p:cxnSp>
        <p:nvCxnSpPr>
          <p:cNvPr id="21" name="直接连接符 20"/>
          <p:cNvCxnSpPr/>
          <p:nvPr/>
        </p:nvCxnSpPr>
        <p:spPr>
          <a:xfrm rot="10800000" flipH="1">
            <a:off x="350719" y="3977339"/>
            <a:ext cx="8516471"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9760" y="1747156"/>
            <a:ext cx="1698171" cy="400110"/>
          </a:xfrm>
          <a:prstGeom prst="rect">
            <a:avLst/>
          </a:prstGeom>
          <a:noFill/>
        </p:spPr>
        <p:txBody>
          <a:bodyPr wrap="square" rtlCol="0">
            <a:spAutoFit/>
          </a:bodyPr>
          <a:lstStyle/>
          <a:p>
            <a:r>
              <a:rPr lang="en-US" altLang="zh-CN" sz="2000" dirty="0" smtClean="0">
                <a:latin typeface="Adobe Gothic Std B" pitchFamily="34" charset="-128"/>
                <a:ea typeface="Adobe Gothic Std B" pitchFamily="34" charset="-128"/>
              </a:rPr>
              <a:t>Training</a:t>
            </a:r>
            <a:endParaRPr lang="zh-CN" altLang="en-US" sz="2000" dirty="0">
              <a:latin typeface="Adobe Gothic Std B" pitchFamily="34" charset="-128"/>
            </a:endParaRPr>
          </a:p>
        </p:txBody>
      </p:sp>
      <p:sp>
        <p:nvSpPr>
          <p:cNvPr id="34" name="右大括号 33"/>
          <p:cNvSpPr/>
          <p:nvPr/>
        </p:nvSpPr>
        <p:spPr>
          <a:xfrm>
            <a:off x="3807142" y="2161458"/>
            <a:ext cx="573437" cy="119337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左大括号 34"/>
          <p:cNvSpPr/>
          <p:nvPr/>
        </p:nvSpPr>
        <p:spPr>
          <a:xfrm>
            <a:off x="1544382" y="2176957"/>
            <a:ext cx="526943" cy="1239864"/>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p:cNvCxnSpPr>
            <a:stCxn id="18" idx="6"/>
            <a:endCxn id="11" idx="1"/>
          </p:cNvCxnSpPr>
          <p:nvPr/>
        </p:nvCxnSpPr>
        <p:spPr>
          <a:xfrm>
            <a:off x="1724550" y="4770708"/>
            <a:ext cx="446408" cy="2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2" idx="1"/>
          </p:cNvCxnSpPr>
          <p:nvPr/>
        </p:nvCxnSpPr>
        <p:spPr>
          <a:xfrm flipV="1">
            <a:off x="3388677" y="4770527"/>
            <a:ext cx="666702" cy="10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a:endCxn id="10" idx="1"/>
          </p:cNvCxnSpPr>
          <p:nvPr/>
        </p:nvCxnSpPr>
        <p:spPr>
          <a:xfrm>
            <a:off x="5373842" y="4770527"/>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0" idx="3"/>
          </p:cNvCxnSpPr>
          <p:nvPr/>
        </p:nvCxnSpPr>
        <p:spPr>
          <a:xfrm flipV="1">
            <a:off x="7063717" y="4763513"/>
            <a:ext cx="292529" cy="13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89014" y="5338608"/>
            <a:ext cx="1766807" cy="369332"/>
          </a:xfrm>
          <a:prstGeom prst="rect">
            <a:avLst/>
          </a:prstGeom>
          <a:noFill/>
        </p:spPr>
        <p:txBody>
          <a:bodyPr wrap="square" rtlCol="0">
            <a:spAutoFit/>
          </a:bodyPr>
          <a:lstStyle/>
          <a:p>
            <a:r>
              <a:rPr lang="en-US" altLang="zh-CN" dirty="0" smtClean="0">
                <a:latin typeface="Adobe Gothic Std B" pitchFamily="34" charset="-128"/>
                <a:ea typeface="Adobe Gothic Std B" pitchFamily="34" charset="-128"/>
              </a:rPr>
              <a:t>Detection</a:t>
            </a:r>
            <a:endParaRPr lang="zh-CN" altLang="en-US" dirty="0">
              <a:latin typeface="Adobe Gothic Std B" pitchFamily="34" charset="-128"/>
            </a:endParaRPr>
          </a:p>
        </p:txBody>
      </p:sp>
      <p:sp>
        <p:nvSpPr>
          <p:cNvPr id="68" name="TextBox 67"/>
          <p:cNvSpPr txBox="1"/>
          <p:nvPr/>
        </p:nvSpPr>
        <p:spPr>
          <a:xfrm>
            <a:off x="4489060" y="3323835"/>
            <a:ext cx="759417" cy="923330"/>
          </a:xfrm>
          <a:prstGeom prst="rect">
            <a:avLst/>
          </a:prstGeom>
          <a:noFill/>
        </p:spPr>
        <p:txBody>
          <a:bodyPr wrap="square" rtlCol="0">
            <a:spAutoFit/>
          </a:bodyPr>
          <a:lstStyle/>
          <a:p>
            <a:r>
              <a:rPr lang="en-US" altLang="zh-CN" dirty="0" smtClean="0"/>
              <a:t>HOG</a:t>
            </a:r>
          </a:p>
          <a:p>
            <a:r>
              <a:rPr lang="en-US" altLang="zh-CN" dirty="0" smtClean="0"/>
              <a:t>LBP</a:t>
            </a:r>
          </a:p>
          <a:p>
            <a:r>
              <a:rPr lang="en-US" altLang="zh-CN" dirty="0" smtClean="0"/>
              <a:t>...</a:t>
            </a:r>
            <a:endParaRPr lang="zh-CN" altLang="en-US" dirty="0"/>
          </a:p>
        </p:txBody>
      </p:sp>
      <p:sp>
        <p:nvSpPr>
          <p:cNvPr id="70" name="TextBox 69"/>
          <p:cNvSpPr txBox="1"/>
          <p:nvPr/>
        </p:nvSpPr>
        <p:spPr>
          <a:xfrm>
            <a:off x="6038891" y="3370328"/>
            <a:ext cx="1797803" cy="923330"/>
          </a:xfrm>
          <a:prstGeom prst="rect">
            <a:avLst/>
          </a:prstGeom>
          <a:noFill/>
        </p:spPr>
        <p:txBody>
          <a:bodyPr wrap="square" rtlCol="0">
            <a:spAutoFit/>
          </a:bodyPr>
          <a:lstStyle/>
          <a:p>
            <a:r>
              <a:rPr lang="en-US" altLang="zh-CN" dirty="0" smtClean="0"/>
              <a:t>Boosting </a:t>
            </a:r>
          </a:p>
          <a:p>
            <a:r>
              <a:rPr lang="en-US" altLang="zh-CN" dirty="0" smtClean="0"/>
              <a:t>Deep Learning</a:t>
            </a:r>
          </a:p>
          <a:p>
            <a:r>
              <a:rPr lang="en-US" altLang="zh-CN" dirty="0" smtClean="0"/>
              <a:t>…</a:t>
            </a:r>
            <a:endParaRPr lang="zh-CN" altLang="en-US" dirty="0"/>
          </a:p>
        </p:txBody>
      </p:sp>
      <p:cxnSp>
        <p:nvCxnSpPr>
          <p:cNvPr id="41" name="直接箭头连接符 40"/>
          <p:cNvCxnSpPr/>
          <p:nvPr/>
        </p:nvCxnSpPr>
        <p:spPr>
          <a:xfrm>
            <a:off x="5650228" y="2799660"/>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9" idx="2"/>
            <a:endCxn id="10" idx="0"/>
          </p:cNvCxnSpPr>
          <p:nvPr/>
        </p:nvCxnSpPr>
        <p:spPr>
          <a:xfrm rot="5400000">
            <a:off x="6168458" y="3605662"/>
            <a:ext cx="994107" cy="3651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标题 36"/>
          <p:cNvSpPr>
            <a:spLocks noGrp="1"/>
          </p:cNvSpPr>
          <p:nvPr>
            <p:ph type="title"/>
          </p:nvPr>
        </p:nvSpPr>
        <p:spPr/>
        <p:txBody>
          <a:bodyPr>
            <a:normAutofit fontScale="90000"/>
          </a:bodyPr>
          <a:lstStyle/>
          <a:p>
            <a:r>
              <a:rPr lang="en-US" dirty="0" smtClean="0"/>
              <a:t>Object detection</a:t>
            </a:r>
            <a:endParaRPr lang="zh-CN" altLang="en-US" dirty="0"/>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Pedestrian Detection(HOG)</a:t>
            </a:r>
            <a:endParaRPr lang="zh-CN" altLang="en-US" dirty="0"/>
          </a:p>
        </p:txBody>
      </p:sp>
      <p:sp>
        <p:nvSpPr>
          <p:cNvPr id="3" name="内容占位符 2"/>
          <p:cNvSpPr>
            <a:spLocks noGrp="1"/>
          </p:cNvSpPr>
          <p:nvPr>
            <p:ph idx="1"/>
          </p:nvPr>
        </p:nvSpPr>
        <p:spPr/>
        <p:txBody>
          <a:bodyPr>
            <a:normAutofit/>
          </a:bodyPr>
          <a:lstStyle/>
          <a:p>
            <a:endParaRPr lang="en-US" dirty="0" smtClean="0"/>
          </a:p>
          <a:p>
            <a:r>
              <a:rPr lang="en-US" dirty="0" smtClean="0"/>
              <a:t>Histogram of Oriented Gradients for Human Detection</a:t>
            </a:r>
          </a:p>
          <a:p>
            <a:endParaRPr lang="en-US" altLang="zh-CN" dirty="0" smtClean="0"/>
          </a:p>
          <a:p>
            <a:pPr lvl="1"/>
            <a:r>
              <a:rPr lang="en-US" altLang="zh-CN" dirty="0" smtClean="0"/>
              <a:t>An overview of the feature extraction and object detection chain:</a:t>
            </a:r>
            <a:endParaRPr lang="zh-CN" altLang="en-US" dirty="0" smtClean="0"/>
          </a:p>
        </p:txBody>
      </p:sp>
      <p:sp>
        <p:nvSpPr>
          <p:cNvPr id="5" name="圆角矩形 7"/>
          <p:cNvSpPr/>
          <p:nvPr/>
        </p:nvSpPr>
        <p:spPr>
          <a:xfrm>
            <a:off x="176941" y="5891212"/>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Histograms of Oriented Gradients for Human Detection </a:t>
            </a:r>
            <a:r>
              <a:rPr lang="en-US" altLang="zh-CN" sz="1600" dirty="0" smtClean="0">
                <a:solidFill>
                  <a:schemeClr val="tx1"/>
                </a:solidFill>
                <a:latin typeface="Calibri Light" panose="020F0302020204030204" pitchFamily="34" charset="0"/>
              </a:rPr>
              <a:t>.CVPR </a:t>
            </a:r>
            <a:r>
              <a:rPr lang="en-US" sz="1600" dirty="0" smtClean="0">
                <a:solidFill>
                  <a:schemeClr val="tx1"/>
                </a:solidFill>
                <a:latin typeface="Calibri Light" panose="020F0302020204030204" pitchFamily="34" charset="0"/>
              </a:rPr>
              <a:t>2005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Dalal</a:t>
            </a:r>
            <a:r>
              <a:rPr lang="en-US" altLang="zh-CN"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p>
        </p:txBody>
      </p:sp>
      <p:pic>
        <p:nvPicPr>
          <p:cNvPr id="696322" name="Picture 2"/>
          <p:cNvPicPr>
            <a:picLocks noChangeAspect="1" noChangeArrowheads="1"/>
          </p:cNvPicPr>
          <p:nvPr/>
        </p:nvPicPr>
        <p:blipFill>
          <a:blip r:embed="rId5"/>
          <a:srcRect/>
          <a:stretch>
            <a:fillRect/>
          </a:stretch>
        </p:blipFill>
        <p:spPr bwMode="auto">
          <a:xfrm>
            <a:off x="500034" y="3643314"/>
            <a:ext cx="8115300" cy="571500"/>
          </a:xfrm>
          <a:prstGeom prst="rect">
            <a:avLst/>
          </a:prstGeom>
          <a:noFill/>
          <a:ln w="9525">
            <a:noFill/>
            <a:miter lim="800000"/>
            <a:headEnd/>
            <a:tailEnd/>
          </a:ln>
          <a:effectLst/>
        </p:spPr>
      </p:pic>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tretch>
            <a:fillRect/>
          </a:stretch>
        </p:blipFill>
        <p:spPr bwMode="auto">
          <a:xfrm>
            <a:off x="4334389" y="789710"/>
            <a:ext cx="4218170" cy="5387253"/>
          </a:xfrm>
          <a:prstGeom prst="rect">
            <a:avLst/>
          </a:prstGeom>
          <a:noFill/>
          <a:ln w="9525">
            <a:noFill/>
            <a:miter lim="800000"/>
            <a:headEnd/>
            <a:tailEnd/>
          </a:ln>
          <a:effectLst/>
        </p:spPr>
      </p:pic>
      <p:sp>
        <p:nvSpPr>
          <p:cNvPr id="2" name="标题 1"/>
          <p:cNvSpPr>
            <a:spLocks noGrp="1"/>
          </p:cNvSpPr>
          <p:nvPr>
            <p:ph type="title"/>
          </p:nvPr>
        </p:nvSpPr>
        <p:spPr/>
        <p:txBody>
          <a:bodyPr>
            <a:normAutofit fontScale="90000"/>
          </a:bodyPr>
          <a:lstStyle/>
          <a:p>
            <a:r>
              <a:rPr lang="en-US" altLang="zh-CN" dirty="0" smtClean="0"/>
              <a:t>Pedestrian Detection(DPM)</a:t>
            </a:r>
            <a:r>
              <a:rPr lang="en-US" dirty="0" smtClean="0">
                <a:solidFill>
                  <a:srgbClr val="FF0000"/>
                </a:solidFill>
              </a:rPr>
              <a:t>(Demo)</a:t>
            </a:r>
            <a:endParaRPr lang="zh-CN" altLang="en-US" dirty="0">
              <a:solidFill>
                <a:srgbClr val="FF0000"/>
              </a:solidFill>
            </a:endParaRPr>
          </a:p>
        </p:txBody>
      </p:sp>
      <p:sp>
        <p:nvSpPr>
          <p:cNvPr id="3" name="内容占位符 2"/>
          <p:cNvSpPr>
            <a:spLocks noGrp="1"/>
          </p:cNvSpPr>
          <p:nvPr>
            <p:ph idx="1"/>
          </p:nvPr>
        </p:nvSpPr>
        <p:spPr/>
        <p:txBody>
          <a:bodyPr>
            <a:normAutofit/>
          </a:bodyPr>
          <a:lstStyle/>
          <a:p>
            <a:pPr>
              <a:buNone/>
            </a:pPr>
            <a:endParaRPr lang="en-US" altLang="zh-CN" dirty="0" smtClean="0"/>
          </a:p>
          <a:p>
            <a:r>
              <a:rPr lang="en-US" altLang="zh-CN" dirty="0" smtClean="0"/>
              <a:t>Deformable Parts Model:</a:t>
            </a:r>
          </a:p>
          <a:p>
            <a:pPr lvl="1"/>
            <a:r>
              <a:rPr lang="en-US" altLang="zh-CN" dirty="0" smtClean="0"/>
              <a:t>HOG Feature</a:t>
            </a:r>
          </a:p>
          <a:p>
            <a:pPr lvl="1"/>
            <a:r>
              <a:rPr lang="en-US" altLang="zh-CN" dirty="0" smtClean="0"/>
              <a:t>Part Model</a:t>
            </a:r>
          </a:p>
          <a:p>
            <a:pPr lvl="1"/>
            <a:r>
              <a:rPr lang="en-US" dirty="0" smtClean="0"/>
              <a:t>Latent SVM</a:t>
            </a:r>
          </a:p>
          <a:p>
            <a:pPr>
              <a:buNone/>
            </a:pPr>
            <a:endParaRPr lang="zh-CN" altLang="en-US" dirty="0" smtClean="0"/>
          </a:p>
          <a:p>
            <a:endParaRPr lang="zh-CN" altLang="en-US" dirty="0"/>
          </a:p>
        </p:txBody>
      </p:sp>
      <p:sp>
        <p:nvSpPr>
          <p:cNvPr id="5" name="圆角矩形 7"/>
          <p:cNvSpPr/>
          <p:nvPr/>
        </p:nvSpPr>
        <p:spPr>
          <a:xfrm>
            <a:off x="176941" y="6176963"/>
            <a:ext cx="8754258" cy="34794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Object detection with discriminatively trained </a:t>
            </a:r>
            <a:r>
              <a:rPr lang="en-US" altLang="zh-CN" sz="1600" dirty="0" err="1" smtClean="0">
                <a:solidFill>
                  <a:schemeClr val="tx1"/>
                </a:solidFill>
                <a:latin typeface="Calibri Light" panose="020F0302020204030204" pitchFamily="34" charset="0"/>
                <a:hlinkClick r:id="rId5"/>
              </a:rPr>
              <a:t>partbased</a:t>
            </a:r>
            <a:r>
              <a:rPr lang="en-US" altLang="zh-CN" sz="1600" dirty="0" smtClean="0">
                <a:solidFill>
                  <a:schemeClr val="tx1"/>
                </a:solidFill>
                <a:latin typeface="Calibri Light" panose="020F0302020204030204" pitchFamily="34" charset="0"/>
                <a:hlinkClick r:id="rId5"/>
              </a:rPr>
              <a:t> models</a:t>
            </a:r>
            <a:r>
              <a:rPr lang="en-US" altLang="zh-CN" sz="1600" dirty="0" smtClean="0">
                <a:solidFill>
                  <a:schemeClr val="tx1"/>
                </a:solidFill>
                <a:latin typeface="Calibri Light" panose="020F0302020204030204" pitchFamily="34" charset="0"/>
              </a:rPr>
              <a:t>. PAMI 2010, </a:t>
            </a:r>
            <a:r>
              <a:rPr lang="en-US" sz="1600" dirty="0" smtClean="0">
                <a:solidFill>
                  <a:schemeClr val="tx1"/>
                </a:solidFill>
                <a:latin typeface="Calibri Light" panose="020F0302020204030204" pitchFamily="34" charset="0"/>
              </a:rPr>
              <a:t>Ross  </a:t>
            </a:r>
            <a:r>
              <a:rPr lang="en-US" sz="1600" i="1" dirty="0" smtClean="0">
                <a:solidFill>
                  <a:schemeClr val="tx1"/>
                </a:solidFill>
                <a:latin typeface="Calibri Light" panose="020F0302020204030204" pitchFamily="34" charset="0"/>
              </a:rPr>
              <a:t>et al.</a:t>
            </a: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341" y="743215"/>
            <a:ext cx="8516471" cy="5084148"/>
          </a:xfrm>
        </p:spPr>
        <p:txBody>
          <a:bodyPr/>
          <a:lstStyle/>
          <a:p>
            <a:endParaRPr lang="zh-CN" altLang="en-US" dirty="0" smtClean="0"/>
          </a:p>
          <a:p>
            <a:endParaRPr lang="zh-CN" altLang="en-US" dirty="0"/>
          </a:p>
        </p:txBody>
      </p:sp>
      <p:sp>
        <p:nvSpPr>
          <p:cNvPr id="5" name="流程图: 直接访问存储器 4"/>
          <p:cNvSpPr/>
          <p:nvPr/>
        </p:nvSpPr>
        <p:spPr>
          <a:xfrm>
            <a:off x="10050" y="2318934"/>
            <a:ext cx="1720312" cy="1012095"/>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Training</a:t>
            </a:r>
          </a:p>
          <a:p>
            <a:pPr algn="ctr"/>
            <a:r>
              <a:rPr lang="en-US" altLang="zh-CN" sz="1600" dirty="0" smtClean="0">
                <a:solidFill>
                  <a:schemeClr val="tx1"/>
                </a:solidFill>
              </a:rPr>
              <a:t>images</a:t>
            </a:r>
            <a:endParaRPr lang="zh-CN" altLang="en-US" sz="1600" dirty="0">
              <a:solidFill>
                <a:schemeClr val="tx1"/>
              </a:solidFill>
            </a:endParaRPr>
          </a:p>
        </p:txBody>
      </p:sp>
      <p:sp>
        <p:nvSpPr>
          <p:cNvPr id="6" name="矩形 5"/>
          <p:cNvSpPr/>
          <p:nvPr/>
        </p:nvSpPr>
        <p:spPr>
          <a:xfrm>
            <a:off x="2049461" y="3006115"/>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Non-objects</a:t>
            </a:r>
            <a:endParaRPr lang="zh-CN" altLang="en-US" dirty="0">
              <a:solidFill>
                <a:schemeClr val="tx1"/>
              </a:solidFill>
            </a:endParaRPr>
          </a:p>
        </p:txBody>
      </p:sp>
      <p:sp>
        <p:nvSpPr>
          <p:cNvPr id="7" name="矩形 6"/>
          <p:cNvSpPr/>
          <p:nvPr/>
        </p:nvSpPr>
        <p:spPr>
          <a:xfrm>
            <a:off x="2075201" y="1796418"/>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Objects</a:t>
            </a:r>
            <a:endParaRPr lang="zh-CN" altLang="en-US" dirty="0">
              <a:solidFill>
                <a:schemeClr val="tx1"/>
              </a:solidFill>
            </a:endParaRPr>
          </a:p>
        </p:txBody>
      </p:sp>
      <p:sp>
        <p:nvSpPr>
          <p:cNvPr id="8" name="矩形 7"/>
          <p:cNvSpPr/>
          <p:nvPr/>
        </p:nvSpPr>
        <p:spPr>
          <a:xfrm>
            <a:off x="4419886" y="228627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9" name="矩形 8"/>
          <p:cNvSpPr/>
          <p:nvPr/>
        </p:nvSpPr>
        <p:spPr>
          <a:xfrm>
            <a:off x="6200419" y="2302326"/>
            <a:ext cx="1295311" cy="9888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training</a:t>
            </a:r>
            <a:endParaRPr lang="zh-CN" altLang="en-US" dirty="0">
              <a:solidFill>
                <a:schemeClr val="tx1"/>
              </a:solidFill>
            </a:endParaRPr>
          </a:p>
        </p:txBody>
      </p:sp>
      <p:sp>
        <p:nvSpPr>
          <p:cNvPr id="10" name="矩形 9"/>
          <p:cNvSpPr/>
          <p:nvPr/>
        </p:nvSpPr>
        <p:spPr>
          <a:xfrm>
            <a:off x="5902175" y="4285280"/>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classifier</a:t>
            </a:r>
            <a:endParaRPr lang="zh-CN" altLang="en-US" dirty="0">
              <a:solidFill>
                <a:schemeClr val="tx1"/>
              </a:solidFill>
            </a:endParaRPr>
          </a:p>
        </p:txBody>
      </p:sp>
      <p:sp>
        <p:nvSpPr>
          <p:cNvPr id="11" name="矩形 10"/>
          <p:cNvSpPr/>
          <p:nvPr/>
        </p:nvSpPr>
        <p:spPr>
          <a:xfrm>
            <a:off x="2170958" y="4277253"/>
            <a:ext cx="1202777" cy="99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pre-processing</a:t>
            </a:r>
            <a:endParaRPr lang="zh-CN" altLang="en-US" dirty="0">
              <a:solidFill>
                <a:schemeClr val="tx1"/>
              </a:solidFill>
            </a:endParaRPr>
          </a:p>
        </p:txBody>
      </p:sp>
      <p:sp>
        <p:nvSpPr>
          <p:cNvPr id="12" name="矩形 11"/>
          <p:cNvSpPr/>
          <p:nvPr/>
        </p:nvSpPr>
        <p:spPr>
          <a:xfrm>
            <a:off x="4055379" y="4288511"/>
            <a:ext cx="1318463" cy="964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8" name="椭圆 17"/>
          <p:cNvSpPr/>
          <p:nvPr/>
        </p:nvSpPr>
        <p:spPr>
          <a:xfrm>
            <a:off x="10050" y="4300223"/>
            <a:ext cx="1714500" cy="9409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 image</a:t>
            </a:r>
            <a:endParaRPr lang="zh-CN" altLang="en-US" dirty="0">
              <a:solidFill>
                <a:schemeClr val="tx1"/>
              </a:solidFill>
            </a:endParaRPr>
          </a:p>
        </p:txBody>
      </p:sp>
      <p:sp>
        <p:nvSpPr>
          <p:cNvPr id="19" name="椭圆 18"/>
          <p:cNvSpPr/>
          <p:nvPr/>
        </p:nvSpPr>
        <p:spPr>
          <a:xfrm>
            <a:off x="7356246" y="4306312"/>
            <a:ext cx="1797804" cy="914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Proposals</a:t>
            </a:r>
          </a:p>
        </p:txBody>
      </p:sp>
      <p:cxnSp>
        <p:nvCxnSpPr>
          <p:cNvPr id="21" name="直接连接符 20"/>
          <p:cNvCxnSpPr/>
          <p:nvPr/>
        </p:nvCxnSpPr>
        <p:spPr>
          <a:xfrm rot="10800000" flipH="1">
            <a:off x="350719" y="3977339"/>
            <a:ext cx="8516471"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9760" y="1747156"/>
            <a:ext cx="1698171" cy="400110"/>
          </a:xfrm>
          <a:prstGeom prst="rect">
            <a:avLst/>
          </a:prstGeom>
          <a:noFill/>
        </p:spPr>
        <p:txBody>
          <a:bodyPr wrap="square" rtlCol="0">
            <a:spAutoFit/>
          </a:bodyPr>
          <a:lstStyle/>
          <a:p>
            <a:r>
              <a:rPr lang="en-US" altLang="zh-CN" sz="2000" dirty="0" smtClean="0">
                <a:latin typeface="Adobe Gothic Std B" pitchFamily="34" charset="-128"/>
                <a:ea typeface="Adobe Gothic Std B" pitchFamily="34" charset="-128"/>
              </a:rPr>
              <a:t>Training</a:t>
            </a:r>
            <a:endParaRPr lang="zh-CN" altLang="en-US" sz="2000" dirty="0">
              <a:latin typeface="Adobe Gothic Std B" pitchFamily="34" charset="-128"/>
            </a:endParaRPr>
          </a:p>
        </p:txBody>
      </p:sp>
      <p:sp>
        <p:nvSpPr>
          <p:cNvPr id="34" name="右大括号 33"/>
          <p:cNvSpPr/>
          <p:nvPr/>
        </p:nvSpPr>
        <p:spPr>
          <a:xfrm>
            <a:off x="3807142" y="2161458"/>
            <a:ext cx="573437" cy="119337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左大括号 34"/>
          <p:cNvSpPr/>
          <p:nvPr/>
        </p:nvSpPr>
        <p:spPr>
          <a:xfrm>
            <a:off x="1544382" y="2176957"/>
            <a:ext cx="526943" cy="1239864"/>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p:cNvCxnSpPr>
            <a:stCxn id="18" idx="6"/>
            <a:endCxn id="11" idx="1"/>
          </p:cNvCxnSpPr>
          <p:nvPr/>
        </p:nvCxnSpPr>
        <p:spPr>
          <a:xfrm>
            <a:off x="1724550" y="4770708"/>
            <a:ext cx="446408" cy="2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2" idx="1"/>
          </p:cNvCxnSpPr>
          <p:nvPr/>
        </p:nvCxnSpPr>
        <p:spPr>
          <a:xfrm flipV="1">
            <a:off x="3388677" y="4770527"/>
            <a:ext cx="666702" cy="10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a:endCxn id="10" idx="1"/>
          </p:cNvCxnSpPr>
          <p:nvPr/>
        </p:nvCxnSpPr>
        <p:spPr>
          <a:xfrm>
            <a:off x="5373842" y="4770527"/>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0" idx="3"/>
          </p:cNvCxnSpPr>
          <p:nvPr/>
        </p:nvCxnSpPr>
        <p:spPr>
          <a:xfrm flipV="1">
            <a:off x="7063717" y="4763513"/>
            <a:ext cx="292529" cy="13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89014" y="5338608"/>
            <a:ext cx="1766807" cy="369332"/>
          </a:xfrm>
          <a:prstGeom prst="rect">
            <a:avLst/>
          </a:prstGeom>
          <a:noFill/>
        </p:spPr>
        <p:txBody>
          <a:bodyPr wrap="square" rtlCol="0">
            <a:spAutoFit/>
          </a:bodyPr>
          <a:lstStyle/>
          <a:p>
            <a:r>
              <a:rPr lang="en-US" altLang="zh-CN" dirty="0" smtClean="0">
                <a:latin typeface="Adobe Gothic Std B" pitchFamily="34" charset="-128"/>
                <a:ea typeface="Adobe Gothic Std B" pitchFamily="34" charset="-128"/>
              </a:rPr>
              <a:t>Detection</a:t>
            </a:r>
            <a:endParaRPr lang="zh-CN" altLang="en-US" dirty="0">
              <a:latin typeface="Adobe Gothic Std B" pitchFamily="34" charset="-128"/>
            </a:endParaRPr>
          </a:p>
        </p:txBody>
      </p:sp>
      <p:sp>
        <p:nvSpPr>
          <p:cNvPr id="68" name="TextBox 67"/>
          <p:cNvSpPr txBox="1"/>
          <p:nvPr/>
        </p:nvSpPr>
        <p:spPr>
          <a:xfrm>
            <a:off x="4489060" y="3323835"/>
            <a:ext cx="759417" cy="923330"/>
          </a:xfrm>
          <a:prstGeom prst="rect">
            <a:avLst/>
          </a:prstGeom>
          <a:noFill/>
        </p:spPr>
        <p:txBody>
          <a:bodyPr wrap="square" rtlCol="0">
            <a:spAutoFit/>
          </a:bodyPr>
          <a:lstStyle/>
          <a:p>
            <a:r>
              <a:rPr lang="en-US" altLang="zh-CN" dirty="0" smtClean="0"/>
              <a:t>HOG</a:t>
            </a:r>
          </a:p>
          <a:p>
            <a:r>
              <a:rPr lang="en-US" altLang="zh-CN" dirty="0" smtClean="0"/>
              <a:t>LBP</a:t>
            </a:r>
          </a:p>
          <a:p>
            <a:r>
              <a:rPr lang="en-US" altLang="zh-CN" dirty="0" smtClean="0"/>
              <a:t>...</a:t>
            </a:r>
            <a:endParaRPr lang="zh-CN" altLang="en-US" dirty="0"/>
          </a:p>
        </p:txBody>
      </p:sp>
      <p:sp>
        <p:nvSpPr>
          <p:cNvPr id="70" name="TextBox 69"/>
          <p:cNvSpPr txBox="1"/>
          <p:nvPr/>
        </p:nvSpPr>
        <p:spPr>
          <a:xfrm>
            <a:off x="6038891" y="3370328"/>
            <a:ext cx="1797803" cy="923330"/>
          </a:xfrm>
          <a:prstGeom prst="rect">
            <a:avLst/>
          </a:prstGeom>
          <a:noFill/>
        </p:spPr>
        <p:txBody>
          <a:bodyPr wrap="square" rtlCol="0">
            <a:spAutoFit/>
          </a:bodyPr>
          <a:lstStyle/>
          <a:p>
            <a:r>
              <a:rPr lang="en-US" altLang="zh-CN" dirty="0" smtClean="0"/>
              <a:t>Boosting </a:t>
            </a:r>
          </a:p>
          <a:p>
            <a:r>
              <a:rPr lang="en-US" altLang="zh-CN" dirty="0" smtClean="0"/>
              <a:t>Deep Learning</a:t>
            </a:r>
          </a:p>
          <a:p>
            <a:r>
              <a:rPr lang="en-US" altLang="zh-CN" dirty="0" smtClean="0"/>
              <a:t>…</a:t>
            </a:r>
            <a:endParaRPr lang="zh-CN" altLang="en-US" dirty="0"/>
          </a:p>
        </p:txBody>
      </p:sp>
      <p:cxnSp>
        <p:nvCxnSpPr>
          <p:cNvPr id="41" name="直接箭头连接符 40"/>
          <p:cNvCxnSpPr/>
          <p:nvPr/>
        </p:nvCxnSpPr>
        <p:spPr>
          <a:xfrm>
            <a:off x="5650228" y="2799660"/>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9" idx="2"/>
            <a:endCxn id="10" idx="0"/>
          </p:cNvCxnSpPr>
          <p:nvPr/>
        </p:nvCxnSpPr>
        <p:spPr>
          <a:xfrm rot="5400000">
            <a:off x="6168458" y="3605662"/>
            <a:ext cx="994107" cy="3651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标题 36"/>
          <p:cNvSpPr>
            <a:spLocks noGrp="1"/>
          </p:cNvSpPr>
          <p:nvPr>
            <p:ph type="title"/>
          </p:nvPr>
        </p:nvSpPr>
        <p:spPr/>
        <p:txBody>
          <a:bodyPr>
            <a:normAutofit fontScale="90000"/>
          </a:bodyPr>
          <a:lstStyle/>
          <a:p>
            <a:r>
              <a:rPr lang="en-US" dirty="0" smtClean="0"/>
              <a:t>Object detection</a:t>
            </a:r>
            <a:endParaRPr lang="zh-CN" altLang="en-US" dirty="0"/>
          </a:p>
        </p:txBody>
      </p:sp>
      <p:sp>
        <p:nvSpPr>
          <p:cNvPr id="27" name="矩形 26"/>
          <p:cNvSpPr/>
          <p:nvPr/>
        </p:nvSpPr>
        <p:spPr>
          <a:xfrm>
            <a:off x="1720312" y="5338608"/>
            <a:ext cx="7423688" cy="1015663"/>
          </a:xfrm>
          <a:prstGeom prst="rect">
            <a:avLst/>
          </a:prstGeom>
        </p:spPr>
        <p:txBody>
          <a:bodyPr wrap="square">
            <a:spAutoFit/>
          </a:bodyPr>
          <a:lstStyle/>
          <a:p>
            <a:pPr algn="ctr"/>
            <a:r>
              <a:rPr lang="en-US" altLang="zh-CN" sz="6000" dirty="0" smtClean="0"/>
              <a:t>Deep Learning</a:t>
            </a:r>
            <a:endParaRPr lang="zh-CN" altLang="en-US" sz="6000" dirty="0"/>
          </a:p>
        </p:txBody>
      </p:sp>
      <p:sp>
        <p:nvSpPr>
          <p:cNvPr id="29" name="矩形 28"/>
          <p:cNvSpPr/>
          <p:nvPr/>
        </p:nvSpPr>
        <p:spPr>
          <a:xfrm>
            <a:off x="4419886" y="1094567"/>
            <a:ext cx="1224366"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PCA</a:t>
            </a:r>
            <a:endParaRPr lang="zh-CN" altLang="en-US" dirty="0">
              <a:solidFill>
                <a:schemeClr val="tx1"/>
              </a:solidFill>
            </a:endParaRPr>
          </a:p>
        </p:txBody>
      </p:sp>
      <p:cxnSp>
        <p:nvCxnSpPr>
          <p:cNvPr id="31" name="直接箭头连接符 30"/>
          <p:cNvCxnSpPr/>
          <p:nvPr/>
        </p:nvCxnSpPr>
        <p:spPr>
          <a:xfrm rot="5400000" flipH="1" flipV="1">
            <a:off x="4469947" y="2041347"/>
            <a:ext cx="48985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rot="5400000">
            <a:off x="5004739" y="2057000"/>
            <a:ext cx="48906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7495730" y="3291173"/>
            <a:ext cx="164827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Non-Maximum Suppression</a:t>
            </a:r>
            <a:endParaRPr lang="zh-CN" altLang="en-US" dirty="0">
              <a:solidFill>
                <a:schemeClr val="tx1"/>
              </a:solidFill>
            </a:endParaRPr>
          </a:p>
        </p:txBody>
      </p:sp>
      <p:cxnSp>
        <p:nvCxnSpPr>
          <p:cNvPr id="54" name="肘形连接符 53"/>
          <p:cNvCxnSpPr/>
          <p:nvPr/>
        </p:nvCxnSpPr>
        <p:spPr>
          <a:xfrm rot="10800000" flipV="1">
            <a:off x="7063718" y="3993024"/>
            <a:ext cx="1313801" cy="3132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178560" y="1094567"/>
            <a:ext cx="1317170" cy="7186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Negativeexample</a:t>
            </a:r>
            <a:endParaRPr lang="zh-CN" altLang="en-US" dirty="0">
              <a:solidFill>
                <a:schemeClr val="tx1"/>
              </a:solidFill>
            </a:endParaRPr>
          </a:p>
        </p:txBody>
      </p:sp>
      <p:cxnSp>
        <p:nvCxnSpPr>
          <p:cNvPr id="38" name="直接箭头连接符 37"/>
          <p:cNvCxnSpPr/>
          <p:nvPr/>
        </p:nvCxnSpPr>
        <p:spPr>
          <a:xfrm rot="5400000" flipH="1" flipV="1">
            <a:off x="6238812" y="2057397"/>
            <a:ext cx="48985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rot="5400000">
            <a:off x="6819979" y="2073608"/>
            <a:ext cx="48906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500"/>
                                        <p:tgtEl>
                                          <p:spTgt spid="29"/>
                                        </p:tgtEl>
                                      </p:cBhvr>
                                    </p:animEffect>
                                  </p:childTnLst>
                                </p:cTn>
                              </p:par>
                              <p:par>
                                <p:cTn id="8" presetID="4" presetClass="entr" presetSubtype="16"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ox(in)">
                                      <p:cBhvr>
                                        <p:cTn id="10" dur="500"/>
                                        <p:tgtEl>
                                          <p:spTgt spid="31"/>
                                        </p:tgtEl>
                                      </p:cBhvr>
                                    </p:animEffect>
                                  </p:childTnLst>
                                </p:cTn>
                              </p:par>
                              <p:par>
                                <p:cTn id="11" presetID="4" presetClass="entr" presetSubtype="16"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ox(in)">
                                      <p:cBhvr>
                                        <p:cTn id="13" dur="500"/>
                                        <p:tgtEl>
                                          <p:spTgt spid="36"/>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ox(in)">
                                      <p:cBhvr>
                                        <p:cTn id="16" dur="500"/>
                                        <p:tgtEl>
                                          <p:spTgt spid="39"/>
                                        </p:tgtEl>
                                      </p:cBhvr>
                                    </p:animEffect>
                                  </p:childTnLst>
                                </p:cTn>
                              </p:par>
                              <p:par>
                                <p:cTn id="17" presetID="4" presetClass="entr" presetSubtype="16"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box(in)">
                                      <p:cBhvr>
                                        <p:cTn id="19" dur="5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box(in)">
                                      <p:cBhvr>
                                        <p:cTn id="24" dur="500"/>
                                        <p:tgtEl>
                                          <p:spTgt spid="33"/>
                                        </p:tgtEl>
                                      </p:cBhvr>
                                    </p:animEffect>
                                  </p:childTnLst>
                                </p:cTn>
                              </p:par>
                              <p:par>
                                <p:cTn id="25" presetID="4" presetClass="entr" presetSubtype="16"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ox(in)">
                                      <p:cBhvr>
                                        <p:cTn id="27" dur="500"/>
                                        <p:tgtEl>
                                          <p:spTgt spid="38"/>
                                        </p:tgtEl>
                                      </p:cBhvr>
                                    </p:animEffect>
                                  </p:childTnLst>
                                </p:cTn>
                              </p:par>
                              <p:par>
                                <p:cTn id="28" presetID="4" presetClass="entr" presetSubtype="16"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ox(in)">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ox(in)">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39" grpId="0" animBg="1"/>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Deep Learning</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The Neural Network</a:t>
            </a:r>
          </a:p>
        </p:txBody>
      </p:sp>
      <p:sp>
        <p:nvSpPr>
          <p:cNvPr id="7" name="圆角矩形 6"/>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logical calculus of the ideas immanent in nervous activity</a:t>
            </a:r>
            <a:r>
              <a:rPr lang="en-US" sz="1600" dirty="0" smtClean="0">
                <a:solidFill>
                  <a:schemeClr val="tx1"/>
                </a:solidFill>
                <a:latin typeface="Calibri Light" panose="020F0302020204030204" pitchFamily="34" charset="0"/>
              </a:rPr>
              <a:t>. </a:t>
            </a:r>
            <a:r>
              <a:rPr lang="en-US" altLang="zh-CN" sz="1600" dirty="0" smtClean="0">
                <a:solidFill>
                  <a:schemeClr val="tx1"/>
                </a:solidFill>
                <a:latin typeface="Calibri Light" panose="020F0302020204030204" pitchFamily="34" charset="0"/>
              </a:rPr>
              <a:t>1943,</a:t>
            </a:r>
            <a:r>
              <a:rPr lang="zh-CN" altLang="en-US" sz="1600" dirty="0" smtClean="0">
                <a:solidFill>
                  <a:schemeClr val="tx1"/>
                </a:solidFill>
                <a:latin typeface="Calibri Light" panose="020F0302020204030204" pitchFamily="34" charset="0"/>
              </a:rPr>
              <a:t> </a:t>
            </a:r>
            <a:r>
              <a:rPr lang="en-US" sz="1600" dirty="0" err="1" smtClean="0">
                <a:solidFill>
                  <a:schemeClr val="tx1"/>
                </a:solidFill>
                <a:latin typeface="Calibri Light" panose="020F0302020204030204" pitchFamily="34" charset="0"/>
              </a:rPr>
              <a:t>W.S.McCulloch</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p:txBody>
      </p:sp>
      <p:pic>
        <p:nvPicPr>
          <p:cNvPr id="8" name="图片 7" descr="20090306-3001.gif"/>
          <p:cNvPicPr>
            <a:picLocks noChangeAspect="1"/>
          </p:cNvPicPr>
          <p:nvPr/>
        </p:nvPicPr>
        <p:blipFill>
          <a:blip r:embed="rId5"/>
          <a:stretch>
            <a:fillRect/>
          </a:stretch>
        </p:blipFill>
        <p:spPr>
          <a:xfrm>
            <a:off x="1571604" y="1643051"/>
            <a:ext cx="5857916" cy="3486290"/>
          </a:xfrm>
          <a:prstGeom prst="rect">
            <a:avLst/>
          </a:prstGeom>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Deep Learning</a:t>
            </a:r>
            <a:endParaRPr lang="zh-CN" altLang="en-US" dirty="0"/>
          </a:p>
        </p:txBody>
      </p:sp>
      <p:sp>
        <p:nvSpPr>
          <p:cNvPr id="3" name="内容占位符 2"/>
          <p:cNvSpPr>
            <a:spLocks noGrp="1"/>
          </p:cNvSpPr>
          <p:nvPr>
            <p:ph idx="1"/>
          </p:nvPr>
        </p:nvSpPr>
        <p:spPr/>
        <p:txBody>
          <a:bodyPr/>
          <a:lstStyle/>
          <a:p>
            <a:r>
              <a:rPr lang="en-US" altLang="zh-CN" dirty="0" smtClean="0"/>
              <a:t>Deep Learning</a:t>
            </a:r>
            <a:r>
              <a:rPr lang="en-US" altLang="zh-CN" dirty="0" smtClean="0">
                <a:solidFill>
                  <a:srgbClr val="FF0000"/>
                </a:solidFill>
              </a:rPr>
              <a:t>(Demo)</a:t>
            </a:r>
            <a:endParaRPr lang="en-US" altLang="zh-CN" dirty="0" smtClean="0"/>
          </a:p>
          <a:p>
            <a:pPr lvl="1"/>
            <a:r>
              <a:rPr lang="en-US" dirty="0" smtClean="0"/>
              <a:t>Learning hierarchical feature expression. </a:t>
            </a:r>
          </a:p>
          <a:p>
            <a:pPr lvl="1"/>
            <a:r>
              <a:rPr lang="en-US" dirty="0" err="1" smtClean="0"/>
              <a:t>Descriping</a:t>
            </a:r>
            <a:r>
              <a:rPr lang="en-US" dirty="0" smtClean="0"/>
              <a:t> the object from the bottom to the top.</a:t>
            </a:r>
            <a:endParaRPr lang="zh-CN" altLang="en-US" dirty="0"/>
          </a:p>
        </p:txBody>
      </p:sp>
      <p:sp>
        <p:nvSpPr>
          <p:cNvPr id="4" name="圆角矩形 7"/>
          <p:cNvSpPr/>
          <p:nvPr/>
        </p:nvSpPr>
        <p:spPr>
          <a:xfrm>
            <a:off x="185642" y="4558099"/>
            <a:ext cx="8736856" cy="174284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Information Processing in Dynamical  Systems. </a:t>
            </a:r>
            <a:r>
              <a:rPr lang="en-US" sz="1600" dirty="0" smtClean="0">
                <a:solidFill>
                  <a:schemeClr val="tx1"/>
                </a:solidFill>
                <a:latin typeface="Calibri Light" panose="020F0302020204030204" pitchFamily="34" charset="0"/>
              </a:rPr>
              <a:t>MIT 1986, Paul </a:t>
            </a:r>
            <a:r>
              <a:rPr lang="en-US" sz="1600" i="1" dirty="0">
                <a:solidFill>
                  <a:schemeClr val="tx1"/>
                </a:solidFill>
                <a:latin typeface="Calibri Light" panose="020F0302020204030204" pitchFamily="34" charset="0"/>
              </a:rPr>
              <a:t>et al</a:t>
            </a:r>
            <a:r>
              <a:rPr lang="en-US" sz="1600" i="1" dirty="0" smtClean="0">
                <a:solidFill>
                  <a:schemeClr val="tx1"/>
                </a:solidFill>
                <a:latin typeface="Calibri Light" panose="020F0302020204030204" pitchFamily="34" charset="0"/>
              </a:rPr>
              <a:t>.</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Auto-association by multilayer perceptions and singular value decomposition</a:t>
            </a:r>
            <a:r>
              <a:rPr lang="en-US" sz="1600" dirty="0" smtClean="0">
                <a:solidFill>
                  <a:schemeClr val="tx1"/>
                </a:solidFill>
                <a:latin typeface="Calibri Light" panose="020F0302020204030204" pitchFamily="34" charset="0"/>
              </a:rPr>
              <a:t>. 1988, H </a:t>
            </a:r>
            <a:r>
              <a:rPr lang="en-US" sz="1600" dirty="0" err="1" smtClean="0">
                <a:solidFill>
                  <a:schemeClr val="tx1"/>
                </a:solidFill>
                <a:latin typeface="Calibri Light" panose="020F0302020204030204" pitchFamily="34" charset="0"/>
              </a:rPr>
              <a:t>Bourlard</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Gradient-based learning applied to document recognition</a:t>
            </a:r>
            <a:r>
              <a:rPr lang="en-US" sz="1600" dirty="0" smtClean="0">
                <a:solidFill>
                  <a:schemeClr val="tx1"/>
                </a:solidFill>
                <a:latin typeface="Calibri Light" panose="020F0302020204030204" pitchFamily="34" charset="0"/>
              </a:rPr>
              <a:t>, IEEE 1998.Y. </a:t>
            </a:r>
            <a:r>
              <a:rPr lang="en-US" sz="1600" dirty="0" err="1" smtClean="0">
                <a:solidFill>
                  <a:schemeClr val="tx1"/>
                </a:solidFill>
                <a:latin typeface="Calibri Light" panose="020F0302020204030204" pitchFamily="34" charset="0"/>
              </a:rPr>
              <a:t>LeCun</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A fast learning algorithm for deep belief nets. Neural Computation </a:t>
            </a:r>
            <a:r>
              <a:rPr lang="en-US" sz="1600" dirty="0" smtClean="0">
                <a:solidFill>
                  <a:schemeClr val="tx1"/>
                </a:solidFill>
                <a:latin typeface="Calibri Light" panose="020F0302020204030204" pitchFamily="34" charset="0"/>
              </a:rPr>
              <a:t>.2006, Hinton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Enhanced biologically inspired model for object  recognition</a:t>
            </a:r>
            <a:r>
              <a:rPr lang="en-US" sz="1600" dirty="0" smtClean="0">
                <a:solidFill>
                  <a:schemeClr val="tx1"/>
                </a:solidFill>
                <a:latin typeface="Calibri Light" panose="020F0302020204030204" pitchFamily="34" charset="0"/>
              </a:rPr>
              <a:t>, IEEE 2011, Huang </a:t>
            </a:r>
            <a:r>
              <a:rPr lang="en-US" sz="1600" dirty="0" err="1" smtClean="0">
                <a:solidFill>
                  <a:schemeClr val="tx1"/>
                </a:solidFill>
                <a:latin typeface="Calibri Light" panose="020F0302020204030204" pitchFamily="34" charset="0"/>
              </a:rPr>
              <a:t>Yongzhen</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p:txBody>
      </p:sp>
      <p:pic>
        <p:nvPicPr>
          <p:cNvPr id="8" name="Picture 7"/>
          <p:cNvPicPr>
            <a:picLocks noChangeAspect="1"/>
          </p:cNvPicPr>
          <p:nvPr/>
        </p:nvPicPr>
        <p:blipFill>
          <a:blip r:embed="rId5" cstate="print"/>
          <a:stretch>
            <a:fillRect/>
          </a:stretch>
        </p:blipFill>
        <p:spPr>
          <a:xfrm>
            <a:off x="1071538" y="2037966"/>
            <a:ext cx="6357982" cy="2520133"/>
          </a:xfrm>
          <a:prstGeom prst="rect">
            <a:avLst/>
          </a:prstGeom>
        </p:spPr>
      </p:pic>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 detection</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smtClean="0"/>
              <a:t>The limitations and failures of </a:t>
            </a:r>
            <a:r>
              <a:rPr lang="en-US" dirty="0" smtClean="0"/>
              <a:t>Object detection</a:t>
            </a:r>
            <a:r>
              <a:rPr lang="en-US" altLang="zh-CN" dirty="0" smtClean="0"/>
              <a:t> </a:t>
            </a:r>
            <a:r>
              <a:rPr lang="zh-CN" altLang="en-US" dirty="0" smtClean="0"/>
              <a:t>：</a:t>
            </a:r>
            <a:endParaRPr lang="en-US" altLang="zh-CN" dirty="0" smtClean="0"/>
          </a:p>
          <a:p>
            <a:pPr lvl="1"/>
            <a:r>
              <a:rPr lang="en-US" sz="2000" dirty="0" smtClean="0"/>
              <a:t>Only solving the problem of a certain kind of target detection</a:t>
            </a:r>
          </a:p>
          <a:p>
            <a:pPr lvl="1"/>
            <a:r>
              <a:rPr lang="en-US" sz="2000" dirty="0" smtClean="0"/>
              <a:t>Detection accuracy is low</a:t>
            </a:r>
          </a:p>
          <a:p>
            <a:pPr lvl="1"/>
            <a:r>
              <a:rPr lang="en-US" sz="2000" dirty="0" smtClean="0"/>
              <a:t>The size of training </a:t>
            </a:r>
            <a:r>
              <a:rPr lang="en-US" sz="2000" dirty="0" err="1" smtClean="0"/>
              <a:t>dat</a:t>
            </a:r>
            <a:r>
              <a:rPr lang="en-US" sz="2000" dirty="0" smtClean="0"/>
              <a:t> set is difficult to determine</a:t>
            </a:r>
          </a:p>
          <a:p>
            <a:pPr lvl="1"/>
            <a:r>
              <a:rPr lang="en-US" sz="2000" dirty="0" smtClean="0"/>
              <a:t>Detection time is long</a:t>
            </a:r>
          </a:p>
        </p:txBody>
      </p:sp>
      <p:pic>
        <p:nvPicPr>
          <p:cNvPr id="5" name="内容占位符 3" descr="不知道啥来的.jpg"/>
          <p:cNvPicPr>
            <a:picLocks noChangeAspect="1"/>
          </p:cNvPicPr>
          <p:nvPr/>
        </p:nvPicPr>
        <p:blipFill>
          <a:blip r:embed="rId3"/>
          <a:stretch>
            <a:fillRect/>
          </a:stretch>
        </p:blipFill>
        <p:spPr>
          <a:xfrm>
            <a:off x="354269" y="2844399"/>
            <a:ext cx="2695575" cy="2581275"/>
          </a:xfrm>
          <a:prstGeom prst="rect">
            <a:avLst/>
          </a:prstGeom>
        </p:spPr>
      </p:pic>
      <p:pic>
        <p:nvPicPr>
          <p:cNvPr id="7" name="图片 6" descr="车的.jpg"/>
          <p:cNvPicPr>
            <a:picLocks noChangeAspect="1"/>
          </p:cNvPicPr>
          <p:nvPr/>
        </p:nvPicPr>
        <p:blipFill>
          <a:blip r:embed="rId4"/>
          <a:stretch>
            <a:fillRect/>
          </a:stretch>
        </p:blipFill>
        <p:spPr>
          <a:xfrm>
            <a:off x="6075901" y="2846442"/>
            <a:ext cx="2695575" cy="2562225"/>
          </a:xfrm>
          <a:prstGeom prst="rect">
            <a:avLst/>
          </a:prstGeom>
        </p:spPr>
      </p:pic>
      <p:pic>
        <p:nvPicPr>
          <p:cNvPr id="8" name="图片 7" descr="行人的.jpg"/>
          <p:cNvPicPr>
            <a:picLocks noChangeAspect="1"/>
          </p:cNvPicPr>
          <p:nvPr/>
        </p:nvPicPr>
        <p:blipFill>
          <a:blip r:embed="rId5"/>
          <a:stretch>
            <a:fillRect/>
          </a:stretch>
        </p:blipFill>
        <p:spPr>
          <a:xfrm>
            <a:off x="3205163" y="2838129"/>
            <a:ext cx="2733675" cy="2609850"/>
          </a:xfrm>
          <a:prstGeom prst="rect">
            <a:avLst/>
          </a:prstGeom>
        </p:spPr>
      </p:pic>
      <p:sp>
        <p:nvSpPr>
          <p:cNvPr id="9" name="左大括号 8"/>
          <p:cNvSpPr/>
          <p:nvPr/>
        </p:nvSpPr>
        <p:spPr>
          <a:xfrm rot="16200000">
            <a:off x="4370523" y="3441754"/>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10" name="矩形 9"/>
          <p:cNvSpPr/>
          <p:nvPr/>
        </p:nvSpPr>
        <p:spPr>
          <a:xfrm>
            <a:off x="1643042" y="6152642"/>
            <a:ext cx="6091518" cy="369332"/>
          </a:xfrm>
          <a:prstGeom prst="rect">
            <a:avLst/>
          </a:prstGeom>
        </p:spPr>
        <p:txBody>
          <a:bodyPr wrap="square">
            <a:spAutoFit/>
          </a:bodyPr>
          <a:lstStyle/>
          <a:p>
            <a:r>
              <a:rPr lang="en-US" altLang="zh-CN" dirty="0" smtClean="0">
                <a:latin typeface="Adobe Gothic Std B" pitchFamily="34" charset="-128"/>
                <a:ea typeface="Adobe Gothic Std B" pitchFamily="34" charset="-128"/>
              </a:rPr>
              <a:t>It is necessary to develop more powerful methods </a:t>
            </a:r>
            <a:endParaRPr lang="zh-CN" altLang="en-US" dirty="0">
              <a:latin typeface="Adobe Gothic Std B" pitchFamily="34" charset="-128"/>
            </a:endParaRP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5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5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ox(in)">
                                      <p:cBhvr>
                                        <p:cTn id="24" dur="500"/>
                                        <p:tgtEl>
                                          <p:spTgt spid="9"/>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i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Object detection</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r>
              <a:rPr lang="en-US" altLang="zh-CN" dirty="0" smtClean="0"/>
              <a:t>Computer Vision</a:t>
            </a:r>
            <a:endParaRPr lang="zh-CN" altLang="en-US" dirty="0"/>
          </a:p>
        </p:txBody>
      </p:sp>
      <p:sp>
        <p:nvSpPr>
          <p:cNvPr id="4" name="矩形 3"/>
          <p:cNvSpPr/>
          <p:nvPr/>
        </p:nvSpPr>
        <p:spPr>
          <a:xfrm>
            <a:off x="294723" y="1209938"/>
            <a:ext cx="92207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a:t>
            </a:r>
            <a:endParaRPr lang="zh-CN" altLang="en-US" dirty="0">
              <a:solidFill>
                <a:schemeClr val="tx1"/>
              </a:solidFill>
            </a:endParaRPr>
          </a:p>
        </p:txBody>
      </p:sp>
      <p:cxnSp>
        <p:nvCxnSpPr>
          <p:cNvPr id="5" name="直接箭头连接符 4"/>
          <p:cNvCxnSpPr/>
          <p:nvPr/>
        </p:nvCxnSpPr>
        <p:spPr>
          <a:xfrm>
            <a:off x="1216796" y="1571474"/>
            <a:ext cx="785818"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002614" y="1209938"/>
            <a:ext cx="1857389"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a:t>
            </a:r>
            <a:r>
              <a:rPr lang="en-US" altLang="zh-CN" dirty="0" err="1" smtClean="0">
                <a:solidFill>
                  <a:schemeClr val="tx1"/>
                </a:solidFill>
              </a:rPr>
              <a:t>proccessing</a:t>
            </a:r>
            <a:endParaRPr lang="zh-CN" altLang="en-US" dirty="0">
              <a:solidFill>
                <a:schemeClr val="tx1"/>
              </a:solidFill>
            </a:endParaRPr>
          </a:p>
        </p:txBody>
      </p:sp>
      <p:cxnSp>
        <p:nvCxnSpPr>
          <p:cNvPr id="7" name="直接箭头连接符 6"/>
          <p:cNvCxnSpPr/>
          <p:nvPr/>
        </p:nvCxnSpPr>
        <p:spPr>
          <a:xfrm>
            <a:off x="3860003" y="15505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4383" y="1211526"/>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Detection</a:t>
            </a:r>
            <a:endParaRPr lang="zh-CN" altLang="en-US" dirty="0">
              <a:solidFill>
                <a:schemeClr val="tx1"/>
              </a:solidFill>
            </a:endParaRPr>
          </a:p>
        </p:txBody>
      </p:sp>
      <p:sp>
        <p:nvSpPr>
          <p:cNvPr id="9" name="矩形 8"/>
          <p:cNvSpPr/>
          <p:nvPr/>
        </p:nvSpPr>
        <p:spPr>
          <a:xfrm>
            <a:off x="6503208" y="1185258"/>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Segmentation</a:t>
            </a:r>
            <a:endParaRPr lang="zh-CN" altLang="en-US" dirty="0">
              <a:solidFill>
                <a:schemeClr val="tx1"/>
              </a:solidFill>
            </a:endParaRPr>
          </a:p>
        </p:txBody>
      </p:sp>
      <p:cxnSp>
        <p:nvCxnSpPr>
          <p:cNvPr id="10" name="直接箭头连接符 9"/>
          <p:cNvCxnSpPr/>
          <p:nvPr/>
        </p:nvCxnSpPr>
        <p:spPr>
          <a:xfrm>
            <a:off x="5788828" y="1578438"/>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503210" y="2281519"/>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Matching</a:t>
            </a:r>
            <a:endParaRPr lang="zh-CN" altLang="en-US" dirty="0">
              <a:solidFill>
                <a:schemeClr val="tx1"/>
              </a:solidFill>
            </a:endParaRPr>
          </a:p>
        </p:txBody>
      </p:sp>
      <p:sp>
        <p:nvSpPr>
          <p:cNvPr id="12" name="矩形 11"/>
          <p:cNvSpPr/>
          <p:nvPr/>
        </p:nvSpPr>
        <p:spPr>
          <a:xfrm>
            <a:off x="6501619" y="3379372"/>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Recognition</a:t>
            </a:r>
            <a:endParaRPr lang="zh-CN" altLang="en-US" dirty="0">
              <a:solidFill>
                <a:schemeClr val="tx1"/>
              </a:solidFill>
            </a:endParaRPr>
          </a:p>
        </p:txBody>
      </p:sp>
      <p:cxnSp>
        <p:nvCxnSpPr>
          <p:cNvPr id="13" name="直接箭头连接符 12"/>
          <p:cNvCxnSpPr>
            <a:stCxn id="9" idx="2"/>
          </p:cNvCxnSpPr>
          <p:nvPr/>
        </p:nvCxnSpPr>
        <p:spPr>
          <a:xfrm rot="16200000" flipH="1">
            <a:off x="7145909" y="2101093"/>
            <a:ext cx="357674"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41289" y="3200386"/>
            <a:ext cx="368503"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515514" y="22799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Objectness</a:t>
            </a:r>
            <a:endParaRPr lang="zh-CN" altLang="en-US" dirty="0">
              <a:solidFill>
                <a:schemeClr val="tx1"/>
              </a:solidFill>
            </a:endParaRPr>
          </a:p>
        </p:txBody>
      </p:sp>
      <p:cxnSp>
        <p:nvCxnSpPr>
          <p:cNvPr id="16" name="直接连接符 15"/>
          <p:cNvCxnSpPr/>
          <p:nvPr/>
        </p:nvCxnSpPr>
        <p:spPr>
          <a:xfrm rot="16200000" flipH="1">
            <a:off x="2441258" y="2297286"/>
            <a:ext cx="699112" cy="3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15" idx="1"/>
          </p:cNvCxnSpPr>
          <p:nvPr/>
        </p:nvCxnSpPr>
        <p:spPr>
          <a:xfrm>
            <a:off x="2792403" y="2648431"/>
            <a:ext cx="72311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a:off x="4729959" y="2648431"/>
            <a:ext cx="56197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V="1">
            <a:off x="4941588" y="2298081"/>
            <a:ext cx="698318" cy="2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13132" y="33854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Saliency</a:t>
            </a:r>
            <a:endParaRPr lang="zh-CN" altLang="en-US" dirty="0">
              <a:solidFill>
                <a:schemeClr val="tx1"/>
              </a:solidFill>
            </a:endParaRPr>
          </a:p>
        </p:txBody>
      </p:sp>
      <p:cxnSp>
        <p:nvCxnSpPr>
          <p:cNvPr id="21" name="直接连接符 20"/>
          <p:cNvCxnSpPr/>
          <p:nvPr/>
        </p:nvCxnSpPr>
        <p:spPr>
          <a:xfrm rot="16200000" flipH="1">
            <a:off x="2217719" y="3221524"/>
            <a:ext cx="114301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729959" y="3792234"/>
            <a:ext cx="565152" cy="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9224" y="3792234"/>
            <a:ext cx="723908" cy="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289556" y="3792234"/>
            <a:ext cx="914400" cy="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flipH="1" flipV="1">
            <a:off x="5096659" y="2677183"/>
            <a:ext cx="22130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2"/>
          </p:cNvCxnSpPr>
          <p:nvPr/>
        </p:nvCxnSpPr>
        <p:spPr>
          <a:xfrm rot="16200000" flipH="1">
            <a:off x="7096928" y="4342598"/>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501619" y="4572009"/>
            <a:ext cx="1643074" cy="73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3D Modeling</a:t>
            </a:r>
            <a:endParaRPr lang="zh-CN" altLang="en-US" dirty="0">
              <a:solidFill>
                <a:schemeClr val="tx1"/>
              </a:solidFill>
            </a:endParaRPr>
          </a:p>
        </p:txBody>
      </p:sp>
      <p:cxnSp>
        <p:nvCxnSpPr>
          <p:cNvPr id="28" name="直接连接符 27"/>
          <p:cNvCxnSpPr/>
          <p:nvPr/>
        </p:nvCxnSpPr>
        <p:spPr>
          <a:xfrm rot="5400000" flipH="1" flipV="1">
            <a:off x="3868135" y="1203907"/>
            <a:ext cx="6933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9" idx="0"/>
          </p:cNvCxnSpPr>
          <p:nvPr/>
        </p:nvCxnSpPr>
        <p:spPr>
          <a:xfrm rot="5400000">
            <a:off x="7161925" y="1020847"/>
            <a:ext cx="327232"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15604" y="858026"/>
            <a:ext cx="31075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721531" y="3216456"/>
            <a:ext cx="113446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100110" y="5535235"/>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01618" y="5786454"/>
            <a:ext cx="1643074" cy="5715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Output</a:t>
            </a:r>
            <a:endParaRPr lang="zh-CN" altLang="en-US" dirty="0">
              <a:solidFill>
                <a:schemeClr val="tx1"/>
              </a:solidFill>
            </a:endParaRPr>
          </a:p>
        </p:txBody>
      </p:sp>
      <p:sp>
        <p:nvSpPr>
          <p:cNvPr id="45" name="椭圆 44"/>
          <p:cNvSpPr/>
          <p:nvPr/>
        </p:nvSpPr>
        <p:spPr>
          <a:xfrm>
            <a:off x="3791939" y="4116370"/>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3784196" y="4669536"/>
            <a:ext cx="1511513" cy="369332"/>
          </a:xfrm>
          <a:prstGeom prst="rect">
            <a:avLst/>
          </a:prstGeom>
          <a:noFill/>
        </p:spPr>
        <p:txBody>
          <a:bodyPr wrap="square" rtlCol="0">
            <a:spAutoFit/>
          </a:bodyPr>
          <a:lstStyle/>
          <a:p>
            <a:pPr algn="ctr"/>
            <a:r>
              <a:rPr lang="en-US" altLang="zh-CN" dirty="0" smtClean="0">
                <a:solidFill>
                  <a:schemeClr val="bg1"/>
                </a:solidFill>
              </a:rPr>
              <a:t>Matching</a:t>
            </a:r>
            <a:endParaRPr lang="zh-CN" altLang="en-US" dirty="0">
              <a:solidFill>
                <a:schemeClr val="bg1"/>
              </a:solidFill>
            </a:endParaRPr>
          </a:p>
        </p:txBody>
      </p:sp>
      <p:sp>
        <p:nvSpPr>
          <p:cNvPr id="47" name="椭圆 46"/>
          <p:cNvSpPr/>
          <p:nvPr/>
        </p:nvSpPr>
        <p:spPr>
          <a:xfrm>
            <a:off x="2481949" y="4116370"/>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2474206" y="4669536"/>
            <a:ext cx="1511513" cy="369332"/>
          </a:xfrm>
          <a:prstGeom prst="rect">
            <a:avLst/>
          </a:prstGeom>
          <a:noFill/>
        </p:spPr>
        <p:txBody>
          <a:bodyPr wrap="square" rtlCol="0">
            <a:spAutoFit/>
          </a:bodyPr>
          <a:lstStyle/>
          <a:p>
            <a:pPr algn="ctr"/>
            <a:r>
              <a:rPr lang="en-US" altLang="zh-CN" dirty="0" smtClean="0">
                <a:solidFill>
                  <a:schemeClr val="bg1"/>
                </a:solidFill>
              </a:rPr>
              <a:t>Detection</a:t>
            </a:r>
            <a:endParaRPr lang="zh-CN" altLang="en-US" dirty="0">
              <a:solidFill>
                <a:schemeClr val="bg1"/>
              </a:solidFill>
            </a:endParaRPr>
          </a:p>
        </p:txBody>
      </p:sp>
      <p:sp>
        <p:nvSpPr>
          <p:cNvPr id="49" name="椭圆 48"/>
          <p:cNvSpPr/>
          <p:nvPr/>
        </p:nvSpPr>
        <p:spPr>
          <a:xfrm>
            <a:off x="2474206" y="5156571"/>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49"/>
          <p:cNvSpPr txBox="1"/>
          <p:nvPr/>
        </p:nvSpPr>
        <p:spPr>
          <a:xfrm>
            <a:off x="2466463" y="5709737"/>
            <a:ext cx="1511513" cy="369332"/>
          </a:xfrm>
          <a:prstGeom prst="rect">
            <a:avLst/>
          </a:prstGeom>
          <a:noFill/>
        </p:spPr>
        <p:txBody>
          <a:bodyPr wrap="square" rtlCol="0">
            <a:spAutoFit/>
          </a:bodyPr>
          <a:lstStyle/>
          <a:p>
            <a:pPr algn="ctr"/>
            <a:r>
              <a:rPr lang="en-US" dirty="0" smtClean="0">
                <a:solidFill>
                  <a:schemeClr val="bg1"/>
                </a:solidFill>
              </a:rPr>
              <a:t>Recognition</a:t>
            </a:r>
            <a:endParaRPr lang="zh-CN" altLang="en-US" dirty="0">
              <a:solidFill>
                <a:schemeClr val="bg1"/>
              </a:solidFill>
            </a:endParaRPr>
          </a:p>
        </p:txBody>
      </p:sp>
      <p:sp>
        <p:nvSpPr>
          <p:cNvPr id="43" name="椭圆 42"/>
          <p:cNvSpPr/>
          <p:nvPr/>
        </p:nvSpPr>
        <p:spPr>
          <a:xfrm>
            <a:off x="3791939" y="5187916"/>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3784196" y="5741082"/>
            <a:ext cx="1511513" cy="369332"/>
          </a:xfrm>
          <a:prstGeom prst="rect">
            <a:avLst/>
          </a:prstGeom>
          <a:noFill/>
        </p:spPr>
        <p:txBody>
          <a:bodyPr wrap="square" rtlCol="0">
            <a:spAutoFit/>
          </a:bodyPr>
          <a:lstStyle/>
          <a:p>
            <a:pPr algn="ctr"/>
            <a:r>
              <a:rPr lang="en-US" altLang="zh-CN" dirty="0" smtClean="0">
                <a:solidFill>
                  <a:schemeClr val="bg1"/>
                </a:solidFill>
              </a:rPr>
              <a:t>Segmentation</a:t>
            </a:r>
            <a:endParaRPr lang="zh-CN" altLang="en-US" dirty="0">
              <a:solidFill>
                <a:schemeClr val="bg1"/>
              </a:solidFill>
            </a:endParaRP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ox(in)">
                                      <p:cBhvr>
                                        <p:cTn id="7" dur="500"/>
                                        <p:tgtEl>
                                          <p:spTgt spid="4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ox(in)">
                                      <p:cBhvr>
                                        <p:cTn id="10" dur="500"/>
                                        <p:tgtEl>
                                          <p:spTgt spid="4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box(in)">
                                      <p:cBhvr>
                                        <p:cTn id="13" dur="500"/>
                                        <p:tgtEl>
                                          <p:spTgt spid="50"/>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box(in)">
                                      <p:cBhvr>
                                        <p:cTn id="16" dur="500"/>
                                        <p:tgtEl>
                                          <p:spTgt spid="44"/>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ox(in)">
                                      <p:cBhvr>
                                        <p:cTn id="19" dur="500"/>
                                        <p:tgtEl>
                                          <p:spTgt spid="47"/>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ox(in)">
                                      <p:cBhvr>
                                        <p:cTn id="22" dur="500"/>
                                        <p:tgtEl>
                                          <p:spTgt spid="45"/>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ox(in)">
                                      <p:cBhvr>
                                        <p:cTn id="25" dur="500"/>
                                        <p:tgtEl>
                                          <p:spTgt spid="43"/>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box(in)">
                                      <p:cBhvr>
                                        <p:cTn id="2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P spid="48" grpId="0"/>
      <p:bldP spid="49" grpId="0" animBg="1"/>
      <p:bldP spid="50" grpId="0"/>
      <p:bldP spid="43" grpId="0" animBg="1"/>
      <p:bldP spid="4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works</a:t>
            </a:r>
            <a:endParaRPr lang="en-US" dirty="0"/>
          </a:p>
        </p:txBody>
      </p:sp>
      <p:sp>
        <p:nvSpPr>
          <p:cNvPr id="3" name="Content Placeholder 2"/>
          <p:cNvSpPr>
            <a:spLocks noGrp="1"/>
          </p:cNvSpPr>
          <p:nvPr>
            <p:ph idx="1"/>
          </p:nvPr>
        </p:nvSpPr>
        <p:spPr>
          <a:xfrm>
            <a:off x="295835" y="839702"/>
            <a:ext cx="8516471" cy="5337261"/>
          </a:xfrm>
        </p:spPr>
        <p:txBody>
          <a:bodyPr/>
          <a:lstStyle/>
          <a:p>
            <a:r>
              <a:rPr lang="en-US" dirty="0" smtClean="0"/>
              <a:t>Fixation prediction</a:t>
            </a:r>
          </a:p>
          <a:p>
            <a:pPr lvl="1"/>
            <a:r>
              <a:rPr lang="en-US" dirty="0" smtClean="0"/>
              <a:t>Predicting saliency points of human eye movement</a:t>
            </a:r>
            <a:endParaRPr lang="en-US" dirty="0"/>
          </a:p>
          <a:p>
            <a:pPr lvl="2"/>
            <a:endParaRPr lang="en-US" dirty="0" smtClean="0"/>
          </a:p>
          <a:p>
            <a:pPr lvl="2"/>
            <a:endParaRPr lang="en-US" dirty="0"/>
          </a:p>
          <a:p>
            <a:pPr lvl="2"/>
            <a:endParaRPr lang="en-US" dirty="0"/>
          </a:p>
        </p:txBody>
      </p:sp>
      <p:grpSp>
        <p:nvGrpSpPr>
          <p:cNvPr id="6" name="Group 6"/>
          <p:cNvGrpSpPr/>
          <p:nvPr/>
        </p:nvGrpSpPr>
        <p:grpSpPr>
          <a:xfrm>
            <a:off x="1335741" y="1716077"/>
            <a:ext cx="6302189" cy="2460024"/>
            <a:chOff x="1228725" y="2593421"/>
            <a:chExt cx="1976290" cy="730970"/>
          </a:xfrm>
        </p:grpSpPr>
        <p:pic>
          <p:nvPicPr>
            <p:cNvPr id="4" name="Picture 3"/>
            <p:cNvPicPr>
              <a:picLocks noChangeAspect="1"/>
            </p:cNvPicPr>
            <p:nvPr/>
          </p:nvPicPr>
          <p:blipFill>
            <a:blip r:embed="rId3"/>
            <a:stretch>
              <a:fillRect/>
            </a:stretch>
          </p:blipFill>
          <p:spPr>
            <a:xfrm>
              <a:off x="1228725" y="2593421"/>
              <a:ext cx="975360" cy="730970"/>
            </a:xfrm>
            <a:prstGeom prst="rect">
              <a:avLst/>
            </a:prstGeom>
          </p:spPr>
        </p:pic>
        <p:pic>
          <p:nvPicPr>
            <p:cNvPr id="5" name="Picture 4"/>
            <p:cNvPicPr>
              <a:picLocks noChangeAspect="1"/>
            </p:cNvPicPr>
            <p:nvPr/>
          </p:nvPicPr>
          <p:blipFill>
            <a:blip r:embed="rId4"/>
            <a:stretch>
              <a:fillRect/>
            </a:stretch>
          </p:blipFill>
          <p:spPr>
            <a:xfrm>
              <a:off x="2230388" y="2593421"/>
              <a:ext cx="974627" cy="730970"/>
            </a:xfrm>
            <a:prstGeom prst="rect">
              <a:avLst/>
            </a:prstGeom>
          </p:spPr>
        </p:pic>
      </p:grpSp>
      <p:sp>
        <p:nvSpPr>
          <p:cNvPr id="9" name="圆角矩形 7"/>
          <p:cNvSpPr/>
          <p:nvPr/>
        </p:nvSpPr>
        <p:spPr>
          <a:xfrm>
            <a:off x="185642" y="4558099"/>
            <a:ext cx="8736856" cy="174284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5"/>
              </a:buBlip>
            </a:pPr>
            <a:r>
              <a:rPr lang="en-US" sz="1600" dirty="0" smtClean="0">
                <a:solidFill>
                  <a:schemeClr val="tx1"/>
                </a:solidFill>
                <a:latin typeface="Calibri Light" panose="020F0302020204030204" pitchFamily="34" charset="0"/>
                <a:hlinkClick r:id="rId6"/>
              </a:rPr>
              <a:t>A </a:t>
            </a:r>
            <a:r>
              <a:rPr lang="en-US" sz="1600" dirty="0">
                <a:solidFill>
                  <a:schemeClr val="tx1"/>
                </a:solidFill>
                <a:latin typeface="Calibri Light" panose="020F0302020204030204" pitchFamily="34" charset="0"/>
                <a:hlinkClick r:id="rId6"/>
              </a:rPr>
              <a:t>model of saliency-based visual attention for rapid scene analysis</a:t>
            </a:r>
            <a:r>
              <a:rPr lang="en-US" sz="1600" dirty="0">
                <a:solidFill>
                  <a:schemeClr val="tx1"/>
                </a:solidFill>
                <a:latin typeface="Calibri Light" panose="020F0302020204030204" pitchFamily="34" charset="0"/>
              </a:rPr>
              <a:t>. PAMI 1998, </a:t>
            </a:r>
            <a:r>
              <a:rPr lang="en-US" sz="1600" dirty="0" err="1">
                <a:solidFill>
                  <a:schemeClr val="tx1"/>
                </a:solidFill>
                <a:latin typeface="Calibri Light" panose="020F0302020204030204" pitchFamily="34" charset="0"/>
              </a:rPr>
              <a:t>Itti</a:t>
            </a:r>
            <a:r>
              <a:rPr lang="en-US" sz="1600" dirty="0">
                <a:solidFill>
                  <a:schemeClr val="tx1"/>
                </a:solidFill>
                <a:latin typeface="Calibri Light" panose="020F0302020204030204" pitchFamily="34" charset="0"/>
              </a:rPr>
              <a:t> </a:t>
            </a:r>
            <a:r>
              <a:rPr lang="en-US" sz="1600" i="1" dirty="0">
                <a:solidFill>
                  <a:schemeClr val="tx1"/>
                </a:solidFill>
                <a:latin typeface="Calibri Light" panose="020F0302020204030204" pitchFamily="34" charset="0"/>
              </a:rPr>
              <a:t>et al.</a:t>
            </a: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7"/>
              </a:rPr>
              <a:t>Saliency detection: A spectral residual approach</a:t>
            </a:r>
            <a:r>
              <a:rPr lang="en-US" sz="1600" dirty="0">
                <a:solidFill>
                  <a:schemeClr val="tx1"/>
                </a:solidFill>
                <a:latin typeface="Calibri Light" panose="020F0302020204030204" pitchFamily="34" charset="0"/>
              </a:rPr>
              <a:t>. CVPR 2007, </a:t>
            </a:r>
            <a:r>
              <a:rPr lang="en-US" sz="1600" dirty="0" err="1">
                <a:solidFill>
                  <a:schemeClr val="tx1"/>
                </a:solidFill>
                <a:latin typeface="Calibri Light" panose="020F0302020204030204" pitchFamily="34" charset="0"/>
              </a:rPr>
              <a:t>Hou</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8"/>
              </a:rPr>
              <a:t>Graph-based visual saliency</a:t>
            </a:r>
            <a:r>
              <a:rPr lang="en-US" sz="1600" dirty="0">
                <a:solidFill>
                  <a:schemeClr val="tx1"/>
                </a:solidFill>
                <a:latin typeface="Calibri Light" panose="020F0302020204030204" pitchFamily="34" charset="0"/>
              </a:rPr>
              <a:t>. NIPS, </a:t>
            </a:r>
            <a:r>
              <a:rPr lang="en-US" sz="1600" dirty="0" err="1">
                <a:solidFill>
                  <a:schemeClr val="tx1"/>
                </a:solidFill>
                <a:latin typeface="Calibri Light" panose="020F0302020204030204" pitchFamily="34" charset="0"/>
              </a:rPr>
              <a:t>Harel</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9"/>
              </a:rPr>
              <a:t>Quantitative analysis of human-model agreement in visual saliency modeling: A comparative study</a:t>
            </a:r>
            <a:r>
              <a:rPr lang="en-US" sz="1600" dirty="0">
                <a:solidFill>
                  <a:schemeClr val="tx1"/>
                </a:solidFill>
                <a:latin typeface="Calibri Light" panose="020F0302020204030204" pitchFamily="34" charset="0"/>
              </a:rPr>
              <a:t>, IEEE TIP 2012, </a:t>
            </a:r>
            <a:r>
              <a:rPr lang="en-US" sz="1600" dirty="0" err="1">
                <a:solidFill>
                  <a:schemeClr val="tx1"/>
                </a:solidFill>
                <a:latin typeface="Calibri Light" panose="020F0302020204030204" pitchFamily="34" charset="0"/>
              </a:rPr>
              <a:t>Borji</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10"/>
              </a:rPr>
              <a:t>A benchmark of computational models of saliency to predict human fixations</a:t>
            </a:r>
            <a:r>
              <a:rPr lang="en-US" sz="1600" dirty="0">
                <a:solidFill>
                  <a:schemeClr val="tx1"/>
                </a:solidFill>
                <a:latin typeface="Calibri Light" panose="020F0302020204030204" pitchFamily="34" charset="0"/>
              </a:rPr>
              <a:t>, TR 2012</a:t>
            </a:r>
            <a:r>
              <a:rPr lang="en-US" sz="1600" dirty="0" smtClean="0">
                <a:solidFill>
                  <a:schemeClr val="tx1"/>
                </a:solidFill>
                <a:latin typeface="Calibri Light" panose="020F0302020204030204" pitchFamily="34" charset="0"/>
              </a:rPr>
              <a:t>.</a:t>
            </a:r>
            <a:endParaRPr lang="en-US" altLang="zh-CN"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1319454613"/>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works</a:t>
            </a:r>
            <a:endParaRPr lang="en-US" dirty="0"/>
          </a:p>
        </p:txBody>
      </p:sp>
      <p:sp>
        <p:nvSpPr>
          <p:cNvPr id="3" name="Content Placeholder 2"/>
          <p:cNvSpPr>
            <a:spLocks noGrp="1"/>
          </p:cNvSpPr>
          <p:nvPr>
            <p:ph idx="1"/>
          </p:nvPr>
        </p:nvSpPr>
        <p:spPr>
          <a:xfrm>
            <a:off x="295835" y="780650"/>
            <a:ext cx="8516471" cy="5061034"/>
          </a:xfrm>
        </p:spPr>
        <p:txBody>
          <a:bodyPr/>
          <a:lstStyle/>
          <a:p>
            <a:r>
              <a:rPr lang="en-US" dirty="0" smtClean="0"/>
              <a:t>Salient object detection</a:t>
            </a:r>
          </a:p>
          <a:p>
            <a:pPr lvl="1"/>
            <a:r>
              <a:rPr lang="en-US" dirty="0" smtClean="0"/>
              <a:t>Detect the most attention-grabbing object in the scene</a:t>
            </a:r>
          </a:p>
          <a:p>
            <a:pPr lvl="2"/>
            <a:endParaRPr lang="en-US" dirty="0" smtClean="0"/>
          </a:p>
          <a:p>
            <a:pPr lvl="2"/>
            <a:endParaRPr lang="en-US" dirty="0"/>
          </a:p>
          <a:p>
            <a:pPr lvl="2"/>
            <a:endParaRPr lang="en-US" dirty="0" smtClean="0"/>
          </a:p>
          <a:p>
            <a:pPr lvl="1"/>
            <a:endParaRPr lang="en-US" dirty="0"/>
          </a:p>
          <a:p>
            <a:pPr lvl="1"/>
            <a:endParaRPr lang="en-US" dirty="0" smtClean="0"/>
          </a:p>
          <a:p>
            <a:pPr lvl="1"/>
            <a:endParaRPr lang="en-US" dirty="0"/>
          </a:p>
          <a:p>
            <a:pPr lvl="1"/>
            <a:r>
              <a:rPr lang="en-US" dirty="0" smtClean="0"/>
              <a:t>Applications</a:t>
            </a:r>
          </a:p>
          <a:p>
            <a:pPr lvl="2"/>
            <a:endParaRPr lang="en-US" dirty="0"/>
          </a:p>
        </p:txBody>
      </p:sp>
      <p:pic>
        <p:nvPicPr>
          <p:cNvPr id="6" name="Picture 5"/>
          <p:cNvPicPr>
            <a:picLocks noChangeAspect="1"/>
          </p:cNvPicPr>
          <p:nvPr/>
        </p:nvPicPr>
        <p:blipFill>
          <a:blip r:embed="rId3" cstate="print"/>
          <a:stretch>
            <a:fillRect/>
          </a:stretch>
        </p:blipFill>
        <p:spPr>
          <a:xfrm>
            <a:off x="2338106" y="1642589"/>
            <a:ext cx="3912207" cy="1025089"/>
          </a:xfrm>
          <a:prstGeom prst="rect">
            <a:avLst/>
          </a:prstGeom>
        </p:spPr>
      </p:pic>
      <p:pic>
        <p:nvPicPr>
          <p:cNvPr id="11" name="Picture 10"/>
          <p:cNvPicPr>
            <a:picLocks noChangeAspect="1"/>
          </p:cNvPicPr>
          <p:nvPr/>
        </p:nvPicPr>
        <p:blipFill>
          <a:blip r:embed="rId4" cstate="print"/>
          <a:stretch>
            <a:fillRect/>
          </a:stretch>
        </p:blipFill>
        <p:spPr>
          <a:xfrm>
            <a:off x="834588" y="4212074"/>
            <a:ext cx="4831556" cy="2062053"/>
          </a:xfrm>
          <a:prstGeom prst="rect">
            <a:avLst/>
          </a:prstGeom>
        </p:spPr>
      </p:pic>
      <p:sp>
        <p:nvSpPr>
          <p:cNvPr id="10" name="TextBox 9"/>
          <p:cNvSpPr txBox="1"/>
          <p:nvPr/>
        </p:nvSpPr>
        <p:spPr>
          <a:xfrm>
            <a:off x="301664" y="4984351"/>
            <a:ext cx="8510642" cy="1538883"/>
          </a:xfrm>
          <a:prstGeom prst="rect">
            <a:avLst/>
          </a:prstGeom>
          <a:noFill/>
        </p:spPr>
        <p:txBody>
          <a:bodyPr wrap="square" rtlCol="0">
            <a:spAutoFit/>
          </a:bodyPr>
          <a:lstStyle/>
          <a:p>
            <a:r>
              <a:rPr lang="en-US" sz="1400" dirty="0" smtClean="0"/>
              <a:t>              [</a:t>
            </a:r>
            <a:r>
              <a:rPr lang="en-US" sz="1400" dirty="0" smtClean="0">
                <a:hlinkClick r:id="rId5"/>
              </a:rPr>
              <a:t>ACM TOG 09, Chen et al.</a:t>
            </a:r>
            <a:r>
              <a:rPr lang="en-US" sz="1400" dirty="0" smtClean="0"/>
              <a:t>]                    [</a:t>
            </a:r>
            <a:r>
              <a:rPr lang="en-US" sz="1400" dirty="0" smtClean="0">
                <a:hlinkClick r:id="rId6"/>
              </a:rPr>
              <a:t>Vis. Comp. 13, Cheng et al.</a:t>
            </a:r>
            <a:r>
              <a:rPr lang="en-US" sz="1400" dirty="0" smtClean="0"/>
              <a:t>]                        [</a:t>
            </a:r>
            <a:r>
              <a:rPr lang="en-US" sz="1400" dirty="0" smtClean="0">
                <a:hlinkClick r:id="rId7"/>
              </a:rPr>
              <a:t>CVPR 12, Zhu et al.</a:t>
            </a:r>
            <a:r>
              <a:rPr lang="en-US" sz="1400" dirty="0" smtClean="0"/>
              <a:t>]</a:t>
            </a:r>
          </a:p>
          <a:p>
            <a:endParaRPr lang="en-US" sz="1400" dirty="0" smtClean="0"/>
          </a:p>
          <a:p>
            <a:endParaRPr lang="en-US" sz="1400" dirty="0"/>
          </a:p>
          <a:p>
            <a:endParaRPr lang="en-US" sz="1400" dirty="0" smtClean="0"/>
          </a:p>
          <a:p>
            <a:endParaRPr lang="en-US" sz="900" dirty="0" smtClean="0"/>
          </a:p>
          <a:p>
            <a:endParaRPr lang="en-US" sz="1400" dirty="0" smtClean="0"/>
          </a:p>
          <a:p>
            <a:r>
              <a:rPr lang="en-US" sz="1400" dirty="0" smtClean="0"/>
              <a:t>              [</a:t>
            </a:r>
            <a:r>
              <a:rPr lang="en-US" sz="1400" dirty="0" smtClean="0">
                <a:hlinkClick r:id="rId8"/>
              </a:rPr>
              <a:t>ACM  TOG 11, </a:t>
            </a:r>
            <a:r>
              <a:rPr lang="en-US" sz="1400" dirty="0" err="1" smtClean="0">
                <a:hlinkClick r:id="rId8"/>
              </a:rPr>
              <a:t>Chia</a:t>
            </a:r>
            <a:r>
              <a:rPr lang="en-US" sz="1400" dirty="0" smtClean="0">
                <a:hlinkClick r:id="rId8"/>
              </a:rPr>
              <a:t> et al.</a:t>
            </a:r>
            <a:r>
              <a:rPr lang="en-US" sz="1400" dirty="0" smtClean="0"/>
              <a:t>]                    [</a:t>
            </a:r>
            <a:r>
              <a:rPr lang="en-US" sz="1400" dirty="0" smtClean="0">
                <a:hlinkClick r:id="rId9"/>
              </a:rPr>
              <a:t>ACM TOG 11, Zhang et al.</a:t>
            </a:r>
            <a:r>
              <a:rPr lang="en-US" sz="1400" dirty="0" smtClean="0"/>
              <a:t>]                   [</a:t>
            </a:r>
            <a:r>
              <a:rPr lang="en-US" sz="1400" dirty="0" smtClean="0">
                <a:hlinkClick r:id="rId10"/>
              </a:rPr>
              <a:t>CVPR 13, Rubinstein et al.</a:t>
            </a:r>
            <a:r>
              <a:rPr lang="en-US" sz="1400" dirty="0" smtClean="0"/>
              <a:t>]</a:t>
            </a:r>
            <a:endParaRPr lang="en-US" sz="1400" dirty="0"/>
          </a:p>
        </p:txBody>
      </p:sp>
      <p:pic>
        <p:nvPicPr>
          <p:cNvPr id="4" name="Picture 3"/>
          <p:cNvPicPr>
            <a:picLocks noChangeAspect="1"/>
          </p:cNvPicPr>
          <p:nvPr/>
        </p:nvPicPr>
        <p:blipFill>
          <a:blip r:embed="rId11" cstate="print"/>
          <a:stretch>
            <a:fillRect/>
          </a:stretch>
        </p:blipFill>
        <p:spPr>
          <a:xfrm>
            <a:off x="6388362" y="4212075"/>
            <a:ext cx="2093147" cy="815790"/>
          </a:xfrm>
          <a:prstGeom prst="rect">
            <a:avLst/>
          </a:prstGeom>
        </p:spPr>
      </p:pic>
      <p:pic>
        <p:nvPicPr>
          <p:cNvPr id="5" name="Picture 4"/>
          <p:cNvPicPr>
            <a:picLocks noChangeAspect="1"/>
          </p:cNvPicPr>
          <p:nvPr/>
        </p:nvPicPr>
        <p:blipFill rotWithShape="1">
          <a:blip r:embed="rId12" cstate="print"/>
          <a:srcRect l="13705"/>
          <a:stretch/>
        </p:blipFill>
        <p:spPr>
          <a:xfrm>
            <a:off x="6388361" y="5431150"/>
            <a:ext cx="2093147" cy="707002"/>
          </a:xfrm>
          <a:prstGeom prst="rect">
            <a:avLst/>
          </a:prstGeom>
        </p:spPr>
      </p:pic>
      <p:sp>
        <p:nvSpPr>
          <p:cNvPr id="12" name="圆角矩形 7"/>
          <p:cNvSpPr/>
          <p:nvPr/>
        </p:nvSpPr>
        <p:spPr>
          <a:xfrm>
            <a:off x="834588" y="2726546"/>
            <a:ext cx="7342909" cy="1100446"/>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13"/>
              </a:buBlip>
            </a:pPr>
            <a:r>
              <a:rPr lang="en-US" sz="1600" dirty="0" smtClean="0">
                <a:solidFill>
                  <a:schemeClr val="tx1"/>
                </a:solidFill>
                <a:latin typeface="Calibri Light" panose="020F0302020204030204" pitchFamily="34" charset="0"/>
                <a:hlinkClick r:id="rId14"/>
              </a:rPr>
              <a:t>Learning </a:t>
            </a:r>
            <a:r>
              <a:rPr lang="en-US" sz="1600" dirty="0">
                <a:solidFill>
                  <a:schemeClr val="tx1"/>
                </a:solidFill>
                <a:latin typeface="Calibri Light" panose="020F0302020204030204" pitchFamily="34" charset="0"/>
                <a:hlinkClick r:id="rId14"/>
              </a:rPr>
              <a:t>to detect a salient object</a:t>
            </a:r>
            <a:r>
              <a:rPr lang="en-US" sz="1600" dirty="0">
                <a:solidFill>
                  <a:schemeClr val="tx1"/>
                </a:solidFill>
                <a:latin typeface="Calibri Light" panose="020F0302020204030204" pitchFamily="34" charset="0"/>
              </a:rPr>
              <a:t>. CVPR 2007, Liu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5"/>
              </a:rPr>
              <a:t>Frequency-tuned salient region detection</a:t>
            </a:r>
            <a:r>
              <a:rPr lang="en-US" sz="1600" dirty="0">
                <a:solidFill>
                  <a:schemeClr val="tx1"/>
                </a:solidFill>
                <a:latin typeface="Calibri Light" panose="020F0302020204030204" pitchFamily="34" charset="0"/>
              </a:rPr>
              <a:t>, CVPR 2009, </a:t>
            </a:r>
            <a:r>
              <a:rPr lang="en-US" sz="1600" dirty="0" err="1">
                <a:solidFill>
                  <a:schemeClr val="tx1"/>
                </a:solidFill>
                <a:latin typeface="Calibri Light" panose="020F0302020204030204" pitchFamily="34" charset="0"/>
              </a:rPr>
              <a:t>Achanta</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6"/>
              </a:rPr>
              <a:t>Global contrast based salient region detection</a:t>
            </a:r>
            <a:r>
              <a:rPr lang="en-US" sz="1600" dirty="0">
                <a:solidFill>
                  <a:schemeClr val="tx1"/>
                </a:solidFill>
                <a:latin typeface="Calibri Light" panose="020F0302020204030204" pitchFamily="34" charset="0"/>
              </a:rPr>
              <a:t>, CVPR 2011, Cheng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7"/>
              </a:rPr>
              <a:t>Salient object detection: a benchmark</a:t>
            </a:r>
            <a:r>
              <a:rPr lang="en-US" sz="1600" dirty="0">
                <a:solidFill>
                  <a:schemeClr val="tx1"/>
                </a:solidFill>
                <a:latin typeface="Calibri Light" panose="020F0302020204030204" pitchFamily="34" charset="0"/>
              </a:rPr>
              <a:t>, Ali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3880304604"/>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Computer Vision</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r>
              <a:rPr lang="en-US" altLang="zh-CN" dirty="0" smtClean="0"/>
              <a:t>Computer Vision</a:t>
            </a:r>
            <a:endParaRPr lang="zh-CN" altLang="en-US" dirty="0"/>
          </a:p>
        </p:txBody>
      </p:sp>
      <p:sp>
        <p:nvSpPr>
          <p:cNvPr id="4" name="矩形 3"/>
          <p:cNvSpPr/>
          <p:nvPr/>
        </p:nvSpPr>
        <p:spPr>
          <a:xfrm>
            <a:off x="294723" y="1209938"/>
            <a:ext cx="92207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a:t>
            </a:r>
            <a:endParaRPr lang="zh-CN" altLang="en-US" dirty="0">
              <a:solidFill>
                <a:schemeClr val="tx1"/>
              </a:solidFill>
            </a:endParaRPr>
          </a:p>
        </p:txBody>
      </p:sp>
      <p:cxnSp>
        <p:nvCxnSpPr>
          <p:cNvPr id="5" name="直接箭头连接符 4"/>
          <p:cNvCxnSpPr/>
          <p:nvPr/>
        </p:nvCxnSpPr>
        <p:spPr>
          <a:xfrm>
            <a:off x="1216796" y="1571474"/>
            <a:ext cx="785818"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002614" y="1209938"/>
            <a:ext cx="1857389"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a:t>
            </a:r>
            <a:r>
              <a:rPr lang="en-US" altLang="zh-CN" dirty="0" err="1" smtClean="0">
                <a:solidFill>
                  <a:schemeClr val="tx1"/>
                </a:solidFill>
              </a:rPr>
              <a:t>proccessing</a:t>
            </a:r>
            <a:endParaRPr lang="zh-CN" altLang="en-US" dirty="0">
              <a:solidFill>
                <a:schemeClr val="tx1"/>
              </a:solidFill>
            </a:endParaRPr>
          </a:p>
        </p:txBody>
      </p:sp>
      <p:cxnSp>
        <p:nvCxnSpPr>
          <p:cNvPr id="7" name="直接箭头连接符 6"/>
          <p:cNvCxnSpPr/>
          <p:nvPr/>
        </p:nvCxnSpPr>
        <p:spPr>
          <a:xfrm>
            <a:off x="3860003" y="15505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4383" y="1211526"/>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Detection</a:t>
            </a:r>
            <a:endParaRPr lang="zh-CN" altLang="en-US" dirty="0">
              <a:solidFill>
                <a:schemeClr val="tx1"/>
              </a:solidFill>
            </a:endParaRPr>
          </a:p>
        </p:txBody>
      </p:sp>
      <p:sp>
        <p:nvSpPr>
          <p:cNvPr id="9" name="矩形 8"/>
          <p:cNvSpPr/>
          <p:nvPr/>
        </p:nvSpPr>
        <p:spPr>
          <a:xfrm>
            <a:off x="6503208" y="1185258"/>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Segmentation</a:t>
            </a:r>
            <a:endParaRPr lang="zh-CN" altLang="en-US" dirty="0">
              <a:solidFill>
                <a:schemeClr val="tx1"/>
              </a:solidFill>
            </a:endParaRPr>
          </a:p>
        </p:txBody>
      </p:sp>
      <p:cxnSp>
        <p:nvCxnSpPr>
          <p:cNvPr id="10" name="直接箭头连接符 9"/>
          <p:cNvCxnSpPr/>
          <p:nvPr/>
        </p:nvCxnSpPr>
        <p:spPr>
          <a:xfrm>
            <a:off x="5788828" y="1578438"/>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503210" y="2281519"/>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Matching</a:t>
            </a:r>
            <a:endParaRPr lang="zh-CN" altLang="en-US" dirty="0">
              <a:solidFill>
                <a:schemeClr val="tx1"/>
              </a:solidFill>
            </a:endParaRPr>
          </a:p>
        </p:txBody>
      </p:sp>
      <p:sp>
        <p:nvSpPr>
          <p:cNvPr id="12" name="矩形 11"/>
          <p:cNvSpPr/>
          <p:nvPr/>
        </p:nvSpPr>
        <p:spPr>
          <a:xfrm>
            <a:off x="6501619" y="3379372"/>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Recognition</a:t>
            </a:r>
            <a:endParaRPr lang="zh-CN" altLang="en-US" dirty="0">
              <a:solidFill>
                <a:schemeClr val="tx1"/>
              </a:solidFill>
            </a:endParaRPr>
          </a:p>
        </p:txBody>
      </p:sp>
      <p:cxnSp>
        <p:nvCxnSpPr>
          <p:cNvPr id="13" name="直接箭头连接符 12"/>
          <p:cNvCxnSpPr>
            <a:stCxn id="9" idx="2"/>
          </p:cNvCxnSpPr>
          <p:nvPr/>
        </p:nvCxnSpPr>
        <p:spPr>
          <a:xfrm rot="16200000" flipH="1">
            <a:off x="7145909" y="2101093"/>
            <a:ext cx="357674"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41289" y="3200386"/>
            <a:ext cx="368503"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515514" y="22799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Objectness</a:t>
            </a:r>
            <a:endParaRPr lang="zh-CN" altLang="en-US" dirty="0">
              <a:solidFill>
                <a:schemeClr val="tx1"/>
              </a:solidFill>
            </a:endParaRPr>
          </a:p>
        </p:txBody>
      </p:sp>
      <p:cxnSp>
        <p:nvCxnSpPr>
          <p:cNvPr id="16" name="直接连接符 15"/>
          <p:cNvCxnSpPr/>
          <p:nvPr/>
        </p:nvCxnSpPr>
        <p:spPr>
          <a:xfrm rot="16200000" flipH="1">
            <a:off x="2441258" y="2297286"/>
            <a:ext cx="699112" cy="3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15" idx="1"/>
          </p:cNvCxnSpPr>
          <p:nvPr/>
        </p:nvCxnSpPr>
        <p:spPr>
          <a:xfrm>
            <a:off x="2792403" y="2648431"/>
            <a:ext cx="72311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a:off x="4729959" y="2648431"/>
            <a:ext cx="56197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V="1">
            <a:off x="4941588" y="2298081"/>
            <a:ext cx="698318" cy="2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13132" y="33854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Saliency</a:t>
            </a:r>
            <a:endParaRPr lang="zh-CN" altLang="en-US" dirty="0">
              <a:solidFill>
                <a:schemeClr val="tx1"/>
              </a:solidFill>
            </a:endParaRPr>
          </a:p>
        </p:txBody>
      </p:sp>
      <p:cxnSp>
        <p:nvCxnSpPr>
          <p:cNvPr id="21" name="直接连接符 20"/>
          <p:cNvCxnSpPr/>
          <p:nvPr/>
        </p:nvCxnSpPr>
        <p:spPr>
          <a:xfrm rot="16200000" flipH="1">
            <a:off x="2217719" y="3221524"/>
            <a:ext cx="114301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729959" y="3792234"/>
            <a:ext cx="565152" cy="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9224" y="3792234"/>
            <a:ext cx="723908" cy="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289556" y="3792234"/>
            <a:ext cx="914400" cy="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flipH="1" flipV="1">
            <a:off x="5096659" y="2677183"/>
            <a:ext cx="22130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2"/>
          </p:cNvCxnSpPr>
          <p:nvPr/>
        </p:nvCxnSpPr>
        <p:spPr>
          <a:xfrm rot="16200000" flipH="1">
            <a:off x="7096928" y="4342598"/>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501619" y="4572009"/>
            <a:ext cx="1643074" cy="73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3D Modeling</a:t>
            </a:r>
            <a:endParaRPr lang="zh-CN" altLang="en-US" dirty="0">
              <a:solidFill>
                <a:schemeClr val="tx1"/>
              </a:solidFill>
            </a:endParaRPr>
          </a:p>
        </p:txBody>
      </p:sp>
      <p:cxnSp>
        <p:nvCxnSpPr>
          <p:cNvPr id="28" name="直接连接符 27"/>
          <p:cNvCxnSpPr/>
          <p:nvPr/>
        </p:nvCxnSpPr>
        <p:spPr>
          <a:xfrm rot="5400000" flipH="1" flipV="1">
            <a:off x="3868135" y="1203907"/>
            <a:ext cx="6933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9" idx="0"/>
          </p:cNvCxnSpPr>
          <p:nvPr/>
        </p:nvCxnSpPr>
        <p:spPr>
          <a:xfrm rot="5400000">
            <a:off x="7161925" y="1020847"/>
            <a:ext cx="327232"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15604" y="858026"/>
            <a:ext cx="31075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721531" y="3216456"/>
            <a:ext cx="113446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100110" y="5535235"/>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01618" y="5786454"/>
            <a:ext cx="1643074" cy="5715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Output</a:t>
            </a:r>
            <a:endParaRPr lang="zh-CN" altLang="en-US" dirty="0">
              <a:solidFill>
                <a:schemeClr val="tx1"/>
              </a:solidFill>
            </a:endParaRPr>
          </a:p>
        </p:txBody>
      </p:sp>
      <p:sp>
        <p:nvSpPr>
          <p:cNvPr id="36" name="矩形 35"/>
          <p:cNvSpPr/>
          <p:nvPr/>
        </p:nvSpPr>
        <p:spPr>
          <a:xfrm>
            <a:off x="4574383" y="1211526"/>
            <a:ext cx="1214445" cy="7385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Detection</a:t>
            </a:r>
            <a:endParaRPr lang="zh-CN" altLang="en-US" dirty="0">
              <a:solidFill>
                <a:srgbClr val="FF0000"/>
              </a:solidFill>
            </a:endParaRP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par>
                                <p:cTn id="8" presetID="4"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ox(in)">
                                      <p:cBhvr>
                                        <p:cTn id="10" dur="500"/>
                                        <p:tgtEl>
                                          <p:spTgt spid="5"/>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ox(in)">
                                      <p:cBhvr>
                                        <p:cTn id="13" dur="500"/>
                                        <p:tgtEl>
                                          <p:spTgt spid="6"/>
                                        </p:tgtEl>
                                      </p:cBhvr>
                                    </p:animEffect>
                                  </p:childTnLst>
                                </p:cTn>
                              </p:par>
                              <p:par>
                                <p:cTn id="14" presetID="4"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ox(in)">
                                      <p:cBhvr>
                                        <p:cTn id="16" dur="500"/>
                                        <p:tgtEl>
                                          <p:spTgt spid="7"/>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500"/>
                                        <p:tgtEl>
                                          <p:spTgt spid="8"/>
                                        </p:tgtEl>
                                      </p:cBhvr>
                                    </p:animEffect>
                                  </p:childTnLst>
                                </p:cTn>
                              </p:par>
                              <p:par>
                                <p:cTn id="20" presetID="4"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ox(in)">
                                      <p:cBhvr>
                                        <p:cTn id="25" dur="500"/>
                                        <p:tgtEl>
                                          <p:spTgt spid="9"/>
                                        </p:tgtEl>
                                      </p:cBhvr>
                                    </p:animEffect>
                                  </p:childTnLst>
                                </p:cTn>
                              </p:par>
                              <p:par>
                                <p:cTn id="26" presetID="4" presetClass="entr" presetSubtype="16"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ox(in)">
                                      <p:cBhvr>
                                        <p:cTn id="28" dur="500"/>
                                        <p:tgtEl>
                                          <p:spTgt spid="13"/>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par>
                                <p:cTn id="32" presetID="4" presetClass="entr" presetSubtype="16"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ox(in)">
                                      <p:cBhvr>
                                        <p:cTn id="34" dur="500"/>
                                        <p:tgtEl>
                                          <p:spTgt spid="14"/>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ox(in)">
                                      <p:cBhvr>
                                        <p:cTn id="37" dur="500"/>
                                        <p:tgtEl>
                                          <p:spTgt spid="12"/>
                                        </p:tgtEl>
                                      </p:cBhvr>
                                    </p:animEffect>
                                  </p:childTnLst>
                                </p:cTn>
                              </p:par>
                              <p:par>
                                <p:cTn id="38" presetID="4" presetClass="entr" presetSubtype="16"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ox(in)">
                                      <p:cBhvr>
                                        <p:cTn id="40" dur="500"/>
                                        <p:tgtEl>
                                          <p:spTgt spid="26"/>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ox(in)">
                                      <p:cBhvr>
                                        <p:cTn id="43" dur="500"/>
                                        <p:tgtEl>
                                          <p:spTgt spid="27"/>
                                        </p:tgtEl>
                                      </p:cBhvr>
                                    </p:animEffect>
                                  </p:childTnLst>
                                </p:cTn>
                              </p:par>
                              <p:par>
                                <p:cTn id="44" presetID="4" presetClass="entr" presetSubtype="16"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box(in)">
                                      <p:cBhvr>
                                        <p:cTn id="46" dur="500"/>
                                        <p:tgtEl>
                                          <p:spTgt spid="32"/>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box(in)">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ox(in)">
                                      <p:cBhvr>
                                        <p:cTn id="54" dur="500"/>
                                        <p:tgtEl>
                                          <p:spTgt spid="16"/>
                                        </p:tgtEl>
                                      </p:cBhvr>
                                    </p:animEffect>
                                  </p:childTnLst>
                                </p:cTn>
                              </p:par>
                              <p:par>
                                <p:cTn id="55" presetID="4" presetClass="entr" presetSubtype="16"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ox(in)">
                                      <p:cBhvr>
                                        <p:cTn id="57" dur="500"/>
                                        <p:tgtEl>
                                          <p:spTgt spid="17"/>
                                        </p:tgtEl>
                                      </p:cBhvr>
                                    </p:animEffect>
                                  </p:childTnLst>
                                </p:cTn>
                              </p:par>
                              <p:par>
                                <p:cTn id="58" presetID="4" presetClass="entr" presetSubtype="16"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ox(in)">
                                      <p:cBhvr>
                                        <p:cTn id="60" dur="500"/>
                                        <p:tgtEl>
                                          <p:spTgt spid="21"/>
                                        </p:tgtEl>
                                      </p:cBhvr>
                                    </p:animEffect>
                                  </p:childTnLst>
                                </p:cTn>
                              </p:par>
                              <p:par>
                                <p:cTn id="61" presetID="4" presetClass="entr" presetSubtype="16"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ox(in)">
                                      <p:cBhvr>
                                        <p:cTn id="63" dur="500"/>
                                        <p:tgtEl>
                                          <p:spTgt spid="23"/>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box(in)">
                                      <p:cBhvr>
                                        <p:cTn id="66" dur="500"/>
                                        <p:tgtEl>
                                          <p:spTgt spid="20"/>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box(in)">
                                      <p:cBhvr>
                                        <p:cTn id="69" dur="500"/>
                                        <p:tgtEl>
                                          <p:spTgt spid="15"/>
                                        </p:tgtEl>
                                      </p:cBhvr>
                                    </p:animEffect>
                                  </p:childTnLst>
                                </p:cTn>
                              </p:par>
                              <p:par>
                                <p:cTn id="70" presetID="4" presetClass="entr" presetSubtype="16"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box(in)">
                                      <p:cBhvr>
                                        <p:cTn id="72" dur="500"/>
                                        <p:tgtEl>
                                          <p:spTgt spid="18"/>
                                        </p:tgtEl>
                                      </p:cBhvr>
                                    </p:animEffect>
                                  </p:childTnLst>
                                </p:cTn>
                              </p:par>
                              <p:par>
                                <p:cTn id="73" presetID="4" presetClass="entr" presetSubtype="16"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box(in)">
                                      <p:cBhvr>
                                        <p:cTn id="75" dur="500"/>
                                        <p:tgtEl>
                                          <p:spTgt spid="31"/>
                                        </p:tgtEl>
                                      </p:cBhvr>
                                    </p:animEffect>
                                  </p:childTnLst>
                                </p:cTn>
                              </p:par>
                              <p:par>
                                <p:cTn id="76" presetID="4" presetClass="entr" presetSubtype="16"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box(in)">
                                      <p:cBhvr>
                                        <p:cTn id="78" dur="500"/>
                                        <p:tgtEl>
                                          <p:spTgt spid="19"/>
                                        </p:tgtEl>
                                      </p:cBhvr>
                                    </p:animEffect>
                                  </p:childTnLst>
                                </p:cTn>
                              </p:par>
                              <p:par>
                                <p:cTn id="79" presetID="4" presetClass="entr" presetSubtype="16" fill="hold"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ox(in)">
                                      <p:cBhvr>
                                        <p:cTn id="81" dur="500"/>
                                        <p:tgtEl>
                                          <p:spTgt spid="22"/>
                                        </p:tgtEl>
                                      </p:cBhvr>
                                    </p:animEffect>
                                  </p:childTnLst>
                                </p:cTn>
                              </p:par>
                              <p:par>
                                <p:cTn id="82" presetID="4" presetClass="entr" presetSubtype="16" fill="hold"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box(in)">
                                      <p:cBhvr>
                                        <p:cTn id="84" dur="500"/>
                                        <p:tgtEl>
                                          <p:spTgt spid="24"/>
                                        </p:tgtEl>
                                      </p:cBhvr>
                                    </p:animEffect>
                                  </p:childTnLst>
                                </p:cTn>
                              </p:par>
                              <p:par>
                                <p:cTn id="85" presetID="4" presetClass="entr" presetSubtype="16"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box(in)">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ox(in)">
                                      <p:cBhvr>
                                        <p:cTn id="92" dur="500"/>
                                        <p:tgtEl>
                                          <p:spTgt spid="30"/>
                                        </p:tgtEl>
                                      </p:cBhvr>
                                    </p:animEffect>
                                  </p:childTnLst>
                                </p:cTn>
                              </p:par>
                              <p:par>
                                <p:cTn id="93" presetID="4" presetClass="entr" presetSubtype="16" fill="hold"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box(in)">
                                      <p:cBhvr>
                                        <p:cTn id="95" dur="500"/>
                                        <p:tgtEl>
                                          <p:spTgt spid="28"/>
                                        </p:tgtEl>
                                      </p:cBhvr>
                                    </p:animEffect>
                                  </p:childTnLst>
                                </p:cTn>
                              </p:par>
                              <p:par>
                                <p:cTn id="96" presetID="4" presetClass="entr" presetSubtype="16" fill="hold"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box(in)">
                                      <p:cBhvr>
                                        <p:cTn id="98" dur="500"/>
                                        <p:tgtEl>
                                          <p:spTgt spid="29"/>
                                        </p:tgtEl>
                                      </p:cBhvr>
                                    </p:animEffect>
                                  </p:childTnLst>
                                </p:cTn>
                              </p:par>
                            </p:childTnLst>
                          </p:cTn>
                        </p:par>
                      </p:childTnLst>
                    </p:cTn>
                  </p:par>
                  <p:par>
                    <p:cTn id="99" fill="hold">
                      <p:stCondLst>
                        <p:cond delay="indefinite"/>
                      </p:stCondLst>
                      <p:childTnLst>
                        <p:par>
                          <p:cTn id="100" fill="hold">
                            <p:stCondLst>
                              <p:cond delay="0"/>
                            </p:stCondLst>
                            <p:childTnLst>
                              <p:par>
                                <p:cTn id="101" presetID="4" presetClass="entr" presetSubtype="16" fill="hold" grpId="0"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box(in)">
                                      <p:cBhvr>
                                        <p:cTn id="10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1" grpId="0" animBg="1"/>
      <p:bldP spid="12" grpId="0" animBg="1"/>
      <p:bldP spid="15" grpId="0" animBg="1"/>
      <p:bldP spid="20" grpId="0" animBg="1"/>
      <p:bldP spid="27" grpId="0" animBg="1"/>
      <p:bldP spid="33" grpId="0" animBg="1"/>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Related </a:t>
            </a:r>
            <a:r>
              <a:rPr lang="en-US" dirty="0" smtClean="0"/>
              <a:t>works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Image s</a:t>
            </a:r>
            <a:r>
              <a:rPr lang="en-US" altLang="zh-CN" dirty="0" smtClean="0"/>
              <a:t>egmentation</a:t>
            </a:r>
            <a:r>
              <a:rPr lang="en-US" altLang="zh-CN" dirty="0" smtClean="0">
                <a:solidFill>
                  <a:srgbClr val="FF0000"/>
                </a:solidFill>
              </a:rPr>
              <a:t>(Demo)</a:t>
            </a:r>
          </a:p>
          <a:p>
            <a:pPr lvl="1"/>
            <a:r>
              <a:rPr lang="en-US" altLang="zh-CN" dirty="0" smtClean="0"/>
              <a:t>Each solid color corresponds to a distinct annotated object.</a:t>
            </a:r>
            <a:endParaRPr lang="en-US" dirty="0" smtClean="0"/>
          </a:p>
          <a:p>
            <a:pPr lvl="1"/>
            <a:r>
              <a:rPr lang="en-US" altLang="zh-CN" dirty="0" smtClean="0"/>
              <a:t>All other pixels are considered background.</a:t>
            </a:r>
            <a:endParaRPr lang="en-US" dirty="0" smtClean="0"/>
          </a:p>
          <a:p>
            <a:endParaRPr lang="en-US" dirty="0" smtClean="0"/>
          </a:p>
          <a:p>
            <a:endParaRPr lang="en-US" dirty="0" smtClean="0"/>
          </a:p>
          <a:p>
            <a:pPr>
              <a:buNone/>
            </a:pPr>
            <a:endParaRPr lang="en-US" dirty="0" smtClean="0"/>
          </a:p>
          <a:p>
            <a:r>
              <a:rPr lang="en-US" dirty="0" err="1" smtClean="0"/>
              <a:t>S</a:t>
            </a:r>
            <a:r>
              <a:rPr lang="en-US" altLang="zh-CN" dirty="0" err="1" smtClean="0"/>
              <a:t>uperpixel</a:t>
            </a:r>
            <a:r>
              <a:rPr lang="en-US" altLang="zh-CN" dirty="0" smtClean="0"/>
              <a:t> segmentation</a:t>
            </a:r>
            <a:endParaRPr lang="en-US" dirty="0" smtClean="0"/>
          </a:p>
        </p:txBody>
      </p:sp>
      <p:pic>
        <p:nvPicPr>
          <p:cNvPr id="4" name="Picture 3"/>
          <p:cNvPicPr>
            <a:picLocks noChangeAspect="1"/>
          </p:cNvPicPr>
          <p:nvPr/>
        </p:nvPicPr>
        <p:blipFill>
          <a:blip r:embed="rId3"/>
          <a:stretch>
            <a:fillRect/>
          </a:stretch>
        </p:blipFill>
        <p:spPr>
          <a:xfrm>
            <a:off x="1071538" y="2158369"/>
            <a:ext cx="5214974" cy="1481053"/>
          </a:xfrm>
          <a:prstGeom prst="rect">
            <a:avLst/>
          </a:prstGeom>
        </p:spPr>
      </p:pic>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Learning a classification model for </a:t>
            </a:r>
            <a:r>
              <a:rPr lang="en-US" altLang="zh-CN" sz="1600" dirty="0" err="1" smtClean="0">
                <a:solidFill>
                  <a:schemeClr val="tx1"/>
                </a:solidFill>
                <a:latin typeface="Calibri Light" panose="020F0302020204030204" pitchFamily="34" charset="0"/>
                <a:hlinkClick r:id="rId5"/>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Efficient  graph-based image segmentation .</a:t>
            </a:r>
            <a:r>
              <a:rPr lang="en-US" altLang="zh-CN" sz="1600" dirty="0" smtClean="0">
                <a:solidFill>
                  <a:schemeClr val="tx1"/>
                </a:solidFill>
                <a:latin typeface="Calibri Light" panose="020F0302020204030204" pitchFamily="34" charset="0"/>
              </a:rPr>
              <a:t>2004 </a:t>
            </a:r>
            <a:r>
              <a:rPr lang="en-US" altLang="zh-CN" sz="1600" dirty="0" err="1" smtClean="0">
                <a:solidFill>
                  <a:schemeClr val="tx1"/>
                </a:solidFill>
                <a:latin typeface="Calibri Light" panose="020F0302020204030204" pitchFamily="34" charset="0"/>
              </a:rPr>
              <a:t>Felzenswal</a:t>
            </a:r>
            <a:r>
              <a:rPr lang="en-US" altLang="zh-CN" sz="1600" dirty="0" smtClean="0">
                <a:solidFill>
                  <a:schemeClr val="tx1"/>
                </a:solidFill>
                <a:latin typeface="Calibri Light" panose="020F0302020204030204" pitchFamily="34" charset="0"/>
              </a:rPr>
              <a:t> </a:t>
            </a:r>
            <a:r>
              <a:rPr lang="en-US" altLang="zh-CN" sz="1600" i="1" dirty="0" smtClean="0">
                <a:solidFill>
                  <a:schemeClr val="tx1"/>
                </a:solidFill>
                <a:latin typeface="Calibri Light" panose="020F0302020204030204" pitchFamily="34" charset="0"/>
              </a:rPr>
              <a:t>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Normalized cuts and image segmentation .</a:t>
            </a:r>
            <a:r>
              <a:rPr lang="en-US" altLang="zh-CN" sz="1600" dirty="0" smtClean="0">
                <a:solidFill>
                  <a:schemeClr val="tx1"/>
                </a:solidFill>
                <a:latin typeface="Calibri Light" panose="020F0302020204030204" pitchFamily="34" charset="0"/>
              </a:rPr>
              <a:t>IEEE 1997,SHI  J </a:t>
            </a:r>
            <a:r>
              <a:rPr lang="en-US" altLang="zh-CN" sz="1600" i="1" dirty="0" smtClean="0">
                <a:solidFill>
                  <a:schemeClr val="tx1"/>
                </a:solidFill>
                <a:latin typeface="Calibri Light" panose="020F0302020204030204" pitchFamily="34" charset="0"/>
              </a:rPr>
              <a:t>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Entropy rate </a:t>
            </a:r>
            <a:r>
              <a:rPr lang="en-US" altLang="zh-CN" sz="1600" dirty="0" err="1" smtClean="0">
                <a:solidFill>
                  <a:schemeClr val="tx1"/>
                </a:solidFill>
                <a:latin typeface="Calibri Light" panose="020F0302020204030204" pitchFamily="34" charset="0"/>
                <a:hlinkClick r:id="rId5"/>
              </a:rPr>
              <a:t>superpixel</a:t>
            </a:r>
            <a:r>
              <a:rPr lang="en-US" altLang="zh-CN" sz="1600" dirty="0" smtClean="0">
                <a:solidFill>
                  <a:schemeClr val="tx1"/>
                </a:solidFill>
                <a:latin typeface="Calibri Light" panose="020F0302020204030204" pitchFamily="34" charset="0"/>
                <a:hlinkClick r:id="rId5"/>
              </a:rPr>
              <a:t>  </a:t>
            </a:r>
            <a:r>
              <a:rPr lang="en-US" altLang="zh-CN" sz="1600" dirty="0" err="1" smtClean="0">
                <a:solidFill>
                  <a:schemeClr val="tx1"/>
                </a:solidFill>
                <a:latin typeface="Calibri Light" panose="020F0302020204030204" pitchFamily="34" charset="0"/>
                <a:hlinkClick r:id="rId5"/>
              </a:rPr>
              <a:t>segmentation.</a:t>
            </a:r>
            <a:r>
              <a:rPr lang="en-US" altLang="zh-CN" sz="1600" dirty="0" err="1" smtClean="0">
                <a:solidFill>
                  <a:schemeClr val="tx1"/>
                </a:solidFill>
                <a:latin typeface="Calibri Light" panose="020F0302020204030204" pitchFamily="34" charset="0"/>
              </a:rPr>
              <a:t>CVPR</a:t>
            </a:r>
            <a:r>
              <a:rPr lang="en-US" altLang="zh-CN" sz="1600" dirty="0" smtClean="0">
                <a:solidFill>
                  <a:schemeClr val="tx1"/>
                </a:solidFill>
                <a:latin typeface="Calibri Light" panose="020F0302020204030204" pitchFamily="34" charset="0"/>
              </a:rPr>
              <a:t> 2011,Liu M Y </a:t>
            </a:r>
            <a:r>
              <a:rPr lang="en-US" altLang="zh-CN" sz="1600" i="1" dirty="0" smtClean="0">
                <a:solidFill>
                  <a:schemeClr val="tx1"/>
                </a:solidFill>
                <a:latin typeface="Calibri Light" panose="020F0302020204030204" pitchFamily="34" charset="0"/>
              </a:rPr>
              <a:t>et al.</a:t>
            </a:r>
          </a:p>
        </p:txBody>
      </p:sp>
      <p:pic>
        <p:nvPicPr>
          <p:cNvPr id="9" name="Picture 5"/>
          <p:cNvPicPr>
            <a:picLocks noChangeAspect="1" noChangeArrowheads="1"/>
          </p:cNvPicPr>
          <p:nvPr/>
        </p:nvPicPr>
        <p:blipFill>
          <a:blip r:embed="rId6" cstate="print"/>
          <a:srcRect/>
          <a:stretch>
            <a:fillRect/>
          </a:stretch>
        </p:blipFill>
        <p:spPr bwMode="auto">
          <a:xfrm>
            <a:off x="1071538" y="4152593"/>
            <a:ext cx="1646746" cy="1205230"/>
          </a:xfrm>
          <a:prstGeom prst="rect">
            <a:avLst/>
          </a:prstGeom>
          <a:noFill/>
          <a:ln w="9525">
            <a:noFill/>
            <a:miter lim="800000"/>
            <a:headEnd/>
            <a:tailEnd/>
          </a:ln>
          <a:effectLst/>
        </p:spPr>
      </p:pic>
      <p:pic>
        <p:nvPicPr>
          <p:cNvPr id="10" name="Picture 8"/>
          <p:cNvPicPr>
            <a:picLocks noChangeAspect="1" noChangeArrowheads="1"/>
          </p:cNvPicPr>
          <p:nvPr/>
        </p:nvPicPr>
        <p:blipFill>
          <a:blip r:embed="rId7" cstate="print"/>
          <a:srcRect/>
          <a:stretch>
            <a:fillRect/>
          </a:stretch>
        </p:blipFill>
        <p:spPr bwMode="auto">
          <a:xfrm>
            <a:off x="2718284" y="4152593"/>
            <a:ext cx="1646746" cy="1205229"/>
          </a:xfrm>
          <a:prstGeom prst="rect">
            <a:avLst/>
          </a:prstGeom>
          <a:noFill/>
          <a:ln w="9525">
            <a:noFill/>
            <a:miter lim="800000"/>
            <a:headEnd/>
            <a:tailEnd/>
          </a:ln>
          <a:effectLst/>
        </p:spPr>
      </p:pic>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Related </a:t>
            </a:r>
            <a:r>
              <a:rPr lang="en-US" dirty="0" smtClean="0"/>
              <a:t>works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Image matching</a:t>
            </a:r>
            <a:r>
              <a:rPr lang="en-US" altLang="zh-CN" dirty="0" smtClean="0">
                <a:solidFill>
                  <a:srgbClr val="FF0000"/>
                </a:solidFill>
              </a:rPr>
              <a:t>(Demo)</a:t>
            </a:r>
            <a:endParaRPr lang="en-US" dirty="0" smtClean="0"/>
          </a:p>
          <a:p>
            <a:pPr lvl="1"/>
            <a:r>
              <a:rPr lang="en-US" dirty="0" smtClean="0"/>
              <a:t>Based on image content, </a:t>
            </a:r>
            <a:r>
              <a:rPr lang="en-US" altLang="zh-CN" dirty="0" smtClean="0"/>
              <a:t>features</a:t>
            </a:r>
            <a:r>
              <a:rPr lang="en-US" dirty="0" smtClean="0"/>
              <a:t>, structure, </a:t>
            </a:r>
            <a:r>
              <a:rPr lang="en-US" dirty="0" err="1" smtClean="0"/>
              <a:t>relation,et</a:t>
            </a:r>
            <a:r>
              <a:rPr lang="en-US" dirty="0" smtClean="0"/>
              <a:t> al</a:t>
            </a:r>
          </a:p>
          <a:p>
            <a:pPr lvl="1"/>
            <a:r>
              <a:rPr lang="en-US" altLang="zh-CN" dirty="0" smtClean="0"/>
              <a:t>Analysis </a:t>
            </a:r>
            <a:r>
              <a:rPr lang="en-US" dirty="0" smtClean="0"/>
              <a:t>the similarity and consistency</a:t>
            </a:r>
          </a:p>
          <a:p>
            <a:pPr lvl="1"/>
            <a:r>
              <a:rPr lang="en-US" dirty="0" smtClean="0"/>
              <a:t>Seeking similar image target</a:t>
            </a:r>
            <a:endParaRPr lang="en-US" dirty="0"/>
          </a:p>
        </p:txBody>
      </p:sp>
      <p:pic>
        <p:nvPicPr>
          <p:cNvPr id="4" name="Picture 3"/>
          <p:cNvPicPr>
            <a:picLocks noChangeAspect="1"/>
          </p:cNvPicPr>
          <p:nvPr/>
        </p:nvPicPr>
        <p:blipFill>
          <a:blip r:embed="rId3"/>
          <a:stretch>
            <a:fillRect/>
          </a:stretch>
        </p:blipFill>
        <p:spPr>
          <a:xfrm>
            <a:off x="2000232" y="2643182"/>
            <a:ext cx="5072098" cy="2257833"/>
          </a:xfrm>
          <a:prstGeom prst="rect">
            <a:avLst/>
          </a:prstGeom>
        </p:spPr>
      </p:pic>
      <p:sp>
        <p:nvSpPr>
          <p:cNvPr id="7" name="圆角矩形 7"/>
          <p:cNvSpPr/>
          <p:nvPr/>
        </p:nvSpPr>
        <p:spPr>
          <a:xfrm>
            <a:off x="176941" y="5143512"/>
            <a:ext cx="8754258" cy="128588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Comparing images using the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under </a:t>
            </a:r>
            <a:r>
              <a:rPr lang="en-US" altLang="zh-CN" sz="1600" dirty="0" err="1" smtClean="0">
                <a:solidFill>
                  <a:schemeClr val="tx1"/>
                </a:solidFill>
                <a:latin typeface="Calibri Light" panose="020F0302020204030204" pitchFamily="34" charset="0"/>
                <a:hlinkClick r:id="rId5"/>
              </a:rPr>
              <a:t>translation</a:t>
            </a:r>
            <a:r>
              <a:rPr lang="en-US" altLang="zh-CN" sz="1600" dirty="0" err="1" smtClean="0">
                <a:solidFill>
                  <a:schemeClr val="tx1"/>
                </a:solidFill>
                <a:latin typeface="Calibri Light" panose="020F0302020204030204" pitchFamily="34" charset="0"/>
              </a:rPr>
              <a:t>.CVPR</a:t>
            </a:r>
            <a:r>
              <a:rPr lang="en-US" altLang="zh-CN" sz="1600" dirty="0" smtClean="0">
                <a:solidFill>
                  <a:schemeClr val="tx1"/>
                </a:solidFill>
                <a:latin typeface="Calibri Light" panose="020F0302020204030204" pitchFamily="34" charset="0"/>
              </a:rPr>
              <a:t> 1992, </a:t>
            </a:r>
            <a:r>
              <a:rPr lang="en-US" altLang="zh-CN" sz="1600" dirty="0" err="1" smtClean="0">
                <a:solidFill>
                  <a:schemeClr val="tx1"/>
                </a:solidFill>
                <a:latin typeface="Calibri Light" panose="020F0302020204030204" pitchFamily="34" charset="0"/>
              </a:rPr>
              <a:t>Huttenlocher</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Comparing Images Using the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a:t>
            </a:r>
            <a:r>
              <a:rPr lang="en-US" altLang="zh-CN" sz="1600" dirty="0" err="1" smtClean="0">
                <a:solidFill>
                  <a:schemeClr val="tx1"/>
                </a:solidFill>
                <a:latin typeface="Calibri Light" panose="020F0302020204030204" pitchFamily="34" charset="0"/>
                <a:hlinkClick r:id="rId5"/>
              </a:rPr>
              <a:t>Distance.</a:t>
            </a:r>
            <a:r>
              <a:rPr lang="en-US" altLang="zh-CN" sz="1600" dirty="0" err="1" smtClean="0">
                <a:solidFill>
                  <a:schemeClr val="tx1"/>
                </a:solidFill>
                <a:latin typeface="Calibri Light" panose="020F0302020204030204" pitchFamily="34" charset="0"/>
              </a:rPr>
              <a:t>PAMI</a:t>
            </a:r>
            <a:r>
              <a:rPr lang="en-US" altLang="zh-CN" sz="1600" dirty="0" smtClean="0">
                <a:solidFill>
                  <a:schemeClr val="tx1"/>
                </a:solidFill>
                <a:latin typeface="Calibri Light" panose="020F0302020204030204" pitchFamily="34" charset="0"/>
              </a:rPr>
              <a:t> 1993, Daniel, </a:t>
            </a:r>
            <a:r>
              <a:rPr lang="en-US" altLang="zh-CN" sz="1600" i="1" dirty="0" smtClean="0">
                <a:solidFill>
                  <a:schemeClr val="tx1"/>
                </a:solidFill>
                <a:latin typeface="Calibri Light" panose="020F0302020204030204" pitchFamily="34" charset="0"/>
              </a:rPr>
              <a:t>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A modified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for object</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hlinkClick r:id="rId5"/>
              </a:rPr>
              <a:t>matching</a:t>
            </a:r>
            <a:r>
              <a:rPr lang="en-US" altLang="zh-CN" sz="1600" dirty="0" err="1" smtClean="0">
                <a:solidFill>
                  <a:schemeClr val="tx1"/>
                </a:solidFill>
                <a:latin typeface="Calibri Light" panose="020F0302020204030204" pitchFamily="34" charset="0"/>
              </a:rPr>
              <a:t>.ICPR</a:t>
            </a:r>
            <a:r>
              <a:rPr lang="en-US" altLang="zh-CN" sz="1600" dirty="0" smtClean="0">
                <a:solidFill>
                  <a:schemeClr val="tx1"/>
                </a:solidFill>
                <a:latin typeface="Calibri Light" panose="020F0302020204030204" pitchFamily="34" charset="0"/>
              </a:rPr>
              <a:t> 1994, Jain, </a:t>
            </a:r>
            <a:r>
              <a:rPr lang="en-US" altLang="zh-CN" sz="1600" i="1" dirty="0" smtClean="0">
                <a:solidFill>
                  <a:schemeClr val="tx1"/>
                </a:solidFill>
                <a:latin typeface="Calibri Light" panose="020F0302020204030204" pitchFamily="34" charset="0"/>
              </a:rPr>
              <a:t>et al.</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Object matching algorithm using robust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measure</a:t>
            </a:r>
            <a:r>
              <a:rPr lang="en-US" altLang="zh-CN" sz="1600" dirty="0" smtClean="0">
                <a:solidFill>
                  <a:schemeClr val="tx1"/>
                </a:solidFill>
                <a:latin typeface="Calibri Light" panose="020F0302020204030204" pitchFamily="34" charset="0"/>
              </a:rPr>
              <a:t>.1999 </a:t>
            </a:r>
            <a:r>
              <a:rPr lang="en-US" altLang="zh-CN" sz="1600" dirty="0" err="1" smtClean="0">
                <a:solidFill>
                  <a:schemeClr val="tx1"/>
                </a:solidFill>
                <a:latin typeface="Calibri Light" panose="020F0302020204030204" pitchFamily="34" charset="0"/>
              </a:rPr>
              <a:t>Sim,</a:t>
            </a:r>
            <a:r>
              <a:rPr lang="en-US" altLang="zh-CN" sz="1600" i="1" dirty="0" err="1" smtClean="0">
                <a:solidFill>
                  <a:schemeClr val="tx1"/>
                </a:solidFill>
                <a:latin typeface="Calibri Light" panose="020F0302020204030204" pitchFamily="34" charset="0"/>
              </a:rPr>
              <a:t>et</a:t>
            </a:r>
            <a:r>
              <a:rPr lang="en-US" altLang="zh-CN" sz="1600" i="1" dirty="0" smtClean="0">
                <a:solidFill>
                  <a:schemeClr val="tx1"/>
                </a:solidFill>
                <a:latin typeface="Calibri Light" panose="020F0302020204030204" pitchFamily="34" charset="0"/>
              </a:rPr>
              <a:t> al. </a:t>
            </a: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Related </a:t>
            </a:r>
            <a:r>
              <a:rPr lang="en-US" dirty="0" smtClean="0"/>
              <a:t>works</a:t>
            </a:r>
            <a:endParaRPr lang="en-US" dirty="0"/>
          </a:p>
        </p:txBody>
      </p:sp>
      <p:sp>
        <p:nvSpPr>
          <p:cNvPr id="3" name="Content Placeholder 2"/>
          <p:cNvSpPr>
            <a:spLocks noGrp="1"/>
          </p:cNvSpPr>
          <p:nvPr>
            <p:ph idx="1"/>
          </p:nvPr>
        </p:nvSpPr>
        <p:spPr/>
        <p:txBody>
          <a:bodyPr>
            <a:normAutofit/>
          </a:bodyPr>
          <a:lstStyle/>
          <a:p>
            <a:r>
              <a:rPr lang="da-DK" dirty="0"/>
              <a:t>Proposal generation algorithm [CVPR 11, Zhang </a:t>
            </a:r>
            <a:r>
              <a:rPr lang="da-DK" dirty="0" smtClean="0"/>
              <a:t>et al.]</a:t>
            </a:r>
          </a:p>
          <a:p>
            <a:pPr lvl="1"/>
            <a:r>
              <a:rPr lang="en-US" dirty="0"/>
              <a:t>Scale/aspect-ratio </a:t>
            </a:r>
            <a:r>
              <a:rPr lang="en-US" dirty="0" smtClean="0"/>
              <a:t>quantization</a:t>
            </a:r>
            <a:endParaRPr lang="da-DK" dirty="0"/>
          </a:p>
          <a:p>
            <a:pPr lvl="1"/>
            <a:r>
              <a:rPr lang="en-US" dirty="0"/>
              <a:t>Two-stage cascaded ranking SVMs</a:t>
            </a:r>
          </a:p>
          <a:p>
            <a:pPr marL="1428750" lvl="2" indent="-514350">
              <a:buFont typeface="+mj-lt"/>
              <a:buAutoNum type="romanUcPeriod"/>
            </a:pPr>
            <a:r>
              <a:rPr lang="en-US" dirty="0" smtClean="0"/>
              <a:t>Learning a linear classifier for each quantized scale/aspect-ratio</a:t>
            </a:r>
          </a:p>
          <a:p>
            <a:pPr marL="1428750" lvl="2" indent="-514350">
              <a:buFont typeface="+mj-lt"/>
              <a:buAutoNum type="romanUcPeriod"/>
            </a:pPr>
            <a:r>
              <a:rPr lang="en-US" dirty="0" smtClean="0"/>
              <a:t>Learning another global linear classifier for calibration</a:t>
            </a:r>
          </a:p>
          <a:p>
            <a:pPr marL="914400" lvl="2" indent="0">
              <a:buNone/>
            </a:pPr>
            <a:endParaRPr lang="en-US" dirty="0" smtClean="0"/>
          </a:p>
          <a:p>
            <a:r>
              <a:rPr lang="en-US" dirty="0" smtClean="0"/>
              <a:t>Other efficient search mechanism</a:t>
            </a:r>
          </a:p>
          <a:p>
            <a:pPr lvl="1"/>
            <a:r>
              <a:rPr lang="en-US" dirty="0" smtClean="0"/>
              <a:t>Branch-and-bound</a:t>
            </a:r>
          </a:p>
          <a:p>
            <a:pPr lvl="1"/>
            <a:r>
              <a:rPr lang="en-US" dirty="0" smtClean="0"/>
              <a:t>Approximate kernels</a:t>
            </a:r>
          </a:p>
          <a:p>
            <a:pPr lvl="1"/>
            <a:r>
              <a:rPr lang="en-US" dirty="0" smtClean="0"/>
              <a:t>Efficient classifiers</a:t>
            </a:r>
          </a:p>
          <a:p>
            <a:pPr lvl="1"/>
            <a:r>
              <a:rPr lang="en-US" dirty="0" smtClean="0"/>
              <a:t>…</a:t>
            </a:r>
            <a:endParaRPr lang="en-US" dirty="0"/>
          </a:p>
        </p:txBody>
      </p:sp>
      <p:sp>
        <p:nvSpPr>
          <p:cNvPr id="5" name="圆角矩形 7"/>
          <p:cNvSpPr/>
          <p:nvPr/>
        </p:nvSpPr>
        <p:spPr>
          <a:xfrm>
            <a:off x="210893" y="5129430"/>
            <a:ext cx="8731623" cy="139216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3"/>
              </a:rPr>
              <a:t>Beyond </a:t>
            </a:r>
            <a:r>
              <a:rPr lang="en-US" sz="1600" dirty="0">
                <a:solidFill>
                  <a:schemeClr val="tx1"/>
                </a:solidFill>
                <a:latin typeface="Calibri Light" panose="020F0302020204030204" pitchFamily="34" charset="0"/>
                <a:hlinkClick r:id="rId3"/>
              </a:rPr>
              <a:t>sliding windows: Object localization by efficient </a:t>
            </a:r>
            <a:r>
              <a:rPr lang="en-US" sz="1600" dirty="0" err="1">
                <a:solidFill>
                  <a:schemeClr val="tx1"/>
                </a:solidFill>
                <a:latin typeface="Calibri Light" panose="020F0302020204030204" pitchFamily="34" charset="0"/>
                <a:hlinkClick r:id="rId3"/>
              </a:rPr>
              <a:t>subwindow</a:t>
            </a:r>
            <a:r>
              <a:rPr lang="en-US" sz="1600" dirty="0">
                <a:solidFill>
                  <a:schemeClr val="tx1"/>
                </a:solidFill>
                <a:latin typeface="Calibri Light" panose="020F0302020204030204" pitchFamily="34" charset="0"/>
                <a:hlinkClick r:id="rId3"/>
              </a:rPr>
              <a:t> search</a:t>
            </a:r>
            <a:r>
              <a:rPr lang="en-US" sz="1600" dirty="0">
                <a:solidFill>
                  <a:schemeClr val="tx1"/>
                </a:solidFill>
                <a:latin typeface="Calibri Light" panose="020F0302020204030204" pitchFamily="34" charset="0"/>
              </a:rPr>
              <a:t>. CVPR 2008, </a:t>
            </a:r>
            <a:r>
              <a:rPr lang="en-US" sz="1600" dirty="0" err="1">
                <a:solidFill>
                  <a:schemeClr val="tx1"/>
                </a:solidFill>
                <a:latin typeface="Calibri Light" panose="020F0302020204030204" pitchFamily="34" charset="0"/>
              </a:rPr>
              <a:t>Lampert</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2"/>
              </a:buBlip>
            </a:pPr>
            <a:r>
              <a:rPr lang="en-US" sz="1600" dirty="0">
                <a:solidFill>
                  <a:schemeClr val="tx1"/>
                </a:solidFill>
                <a:latin typeface="Calibri Light" panose="020F0302020204030204" pitchFamily="34" charset="0"/>
                <a:hlinkClick r:id="rId4"/>
              </a:rPr>
              <a:t>Classification using intersection kernel support vector machines is efficient</a:t>
            </a:r>
            <a:r>
              <a:rPr lang="en-US" sz="1600" dirty="0">
                <a:solidFill>
                  <a:schemeClr val="tx1"/>
                </a:solidFill>
                <a:latin typeface="Calibri Light" panose="020F0302020204030204" pitchFamily="34" charset="0"/>
              </a:rPr>
              <a:t>. CVPR 2008, </a:t>
            </a:r>
            <a:r>
              <a:rPr lang="en-US" sz="1600" dirty="0" err="1">
                <a:solidFill>
                  <a:schemeClr val="tx1"/>
                </a:solidFill>
                <a:latin typeface="Calibri Light" panose="020F0302020204030204" pitchFamily="34" charset="0"/>
              </a:rPr>
              <a:t>Maji</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2"/>
              </a:buBlip>
            </a:pPr>
            <a:r>
              <a:rPr lang="en-US" sz="1600" dirty="0">
                <a:solidFill>
                  <a:schemeClr val="tx1"/>
                </a:solidFill>
                <a:latin typeface="Calibri Light" panose="020F0302020204030204" pitchFamily="34" charset="0"/>
                <a:hlinkClick r:id="rId5"/>
              </a:rPr>
              <a:t>Efficient additive kernels via explicit feature maps</a:t>
            </a:r>
            <a:r>
              <a:rPr lang="en-US" sz="1600" dirty="0">
                <a:solidFill>
                  <a:schemeClr val="tx1"/>
                </a:solidFill>
                <a:latin typeface="Calibri Light" panose="020F0302020204030204" pitchFamily="34" charset="0"/>
              </a:rPr>
              <a:t>. TPAMI 2012, A. </a:t>
            </a:r>
            <a:r>
              <a:rPr lang="en-US" sz="1600" dirty="0" err="1">
                <a:solidFill>
                  <a:schemeClr val="tx1"/>
                </a:solidFill>
                <a:latin typeface="Calibri Light" panose="020F0302020204030204" pitchFamily="34" charset="0"/>
              </a:rPr>
              <a:t>Vedaldi</a:t>
            </a:r>
            <a:r>
              <a:rPr lang="en-US" sz="1600" dirty="0">
                <a:solidFill>
                  <a:schemeClr val="tx1"/>
                </a:solidFill>
                <a:latin typeface="Calibri Light" panose="020F0302020204030204" pitchFamily="34" charset="0"/>
              </a:rPr>
              <a:t> and A. Zisserman.</a:t>
            </a:r>
          </a:p>
          <a:p>
            <a:pPr marL="342900" indent="-342900" algn="just">
              <a:lnSpc>
                <a:spcPct val="80000"/>
              </a:lnSpc>
              <a:spcBef>
                <a:spcPts val="300"/>
              </a:spcBef>
              <a:spcAft>
                <a:spcPts val="300"/>
              </a:spcAft>
              <a:buBlip>
                <a:blip r:embed="rId2"/>
              </a:buBlip>
            </a:pPr>
            <a:r>
              <a:rPr lang="en-US" sz="1600" dirty="0">
                <a:solidFill>
                  <a:schemeClr val="tx1"/>
                </a:solidFill>
                <a:latin typeface="Calibri Light" panose="020F0302020204030204" pitchFamily="34" charset="0"/>
                <a:hlinkClick r:id="rId6"/>
              </a:rPr>
              <a:t>Histograms of oriented gradients for human detection</a:t>
            </a:r>
            <a:r>
              <a:rPr lang="en-US" sz="1600" dirty="0">
                <a:solidFill>
                  <a:schemeClr val="tx1"/>
                </a:solidFill>
                <a:latin typeface="Calibri Light" panose="020F0302020204030204" pitchFamily="34" charset="0"/>
              </a:rPr>
              <a:t>. CVPR 2005, N. </a:t>
            </a:r>
            <a:r>
              <a:rPr lang="en-US" sz="1600" dirty="0" err="1">
                <a:solidFill>
                  <a:schemeClr val="tx1"/>
                </a:solidFill>
                <a:latin typeface="Calibri Light" panose="020F0302020204030204" pitchFamily="34" charset="0"/>
              </a:rPr>
              <a:t>Dalal</a:t>
            </a:r>
            <a:r>
              <a:rPr lang="en-US" sz="1600" dirty="0">
                <a:solidFill>
                  <a:schemeClr val="tx1"/>
                </a:solidFill>
                <a:latin typeface="Calibri Light" panose="020F0302020204030204" pitchFamily="34" charset="0"/>
              </a:rPr>
              <a:t> and B. </a:t>
            </a:r>
            <a:r>
              <a:rPr lang="en-US" sz="1600" dirty="0" err="1">
                <a:solidFill>
                  <a:schemeClr val="tx1"/>
                </a:solidFill>
                <a:latin typeface="Calibri Light" panose="020F0302020204030204" pitchFamily="34" charset="0"/>
              </a:rPr>
              <a:t>Triggs</a:t>
            </a:r>
            <a:r>
              <a:rPr lang="en-US" sz="1600" dirty="0">
                <a:solidFill>
                  <a:schemeClr val="tx1"/>
                </a:solidFill>
                <a:latin typeface="Calibri Light" panose="020F0302020204030204" pitchFamily="34" charset="0"/>
              </a:rPr>
              <a:t>. </a:t>
            </a:r>
          </a:p>
        </p:txBody>
      </p:sp>
      <p:sp>
        <p:nvSpPr>
          <p:cNvPr id="6" name="圆角矩形 7"/>
          <p:cNvSpPr/>
          <p:nvPr/>
        </p:nvSpPr>
        <p:spPr>
          <a:xfrm>
            <a:off x="448678" y="2713077"/>
            <a:ext cx="8493838" cy="373423"/>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7"/>
              </a:rPr>
              <a:t>Proposal </a:t>
            </a:r>
            <a:r>
              <a:rPr lang="en-US" sz="1600" dirty="0">
                <a:solidFill>
                  <a:schemeClr val="tx1"/>
                </a:solidFill>
                <a:latin typeface="Calibri Light" panose="020F0302020204030204" pitchFamily="34" charset="0"/>
                <a:hlinkClick r:id="rId7"/>
              </a:rPr>
              <a:t>Generation for Object Detection using Cascaded Ranking SVMs</a:t>
            </a:r>
            <a:r>
              <a:rPr lang="en-US" sz="1600" dirty="0">
                <a:solidFill>
                  <a:schemeClr val="tx1"/>
                </a:solidFill>
                <a:latin typeface="Calibri Light" panose="020F0302020204030204" pitchFamily="34" charset="0"/>
              </a:rPr>
              <a:t>. CVPR 2011, Zhang </a:t>
            </a:r>
            <a:r>
              <a:rPr lang="en-US" sz="1600" dirty="0" smtClean="0">
                <a:solidFill>
                  <a:schemeClr val="tx1"/>
                </a:solidFill>
                <a:latin typeface="Calibri Light" panose="020F0302020204030204" pitchFamily="34" charset="0"/>
              </a:rPr>
              <a:t>et </a:t>
            </a:r>
            <a:r>
              <a:rPr lang="en-US" sz="1600" dirty="0">
                <a:solidFill>
                  <a:schemeClr val="tx1"/>
                </a:solidFill>
                <a:latin typeface="Calibri Light" panose="020F0302020204030204" pitchFamily="34" charset="0"/>
              </a:rPr>
              <a:t>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2019783161"/>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Objectness proposal generation methods</a:t>
            </a:r>
          </a:p>
          <a:p>
            <a:pPr lvl="1"/>
            <a:r>
              <a:rPr lang="en-US" dirty="0" smtClean="0"/>
              <a:t>A small number (e.g. 1K) of category-independent proposals</a:t>
            </a:r>
          </a:p>
          <a:p>
            <a:pPr lvl="1"/>
            <a:r>
              <a:rPr lang="en-US" dirty="0" smtClean="0"/>
              <a:t>Expected to cover all objects in an image</a:t>
            </a:r>
            <a:endParaRPr lang="en-US" dirty="0"/>
          </a:p>
        </p:txBody>
      </p:sp>
      <p:pic>
        <p:nvPicPr>
          <p:cNvPr id="4" name="Picture 3"/>
          <p:cNvPicPr>
            <a:picLocks noChangeAspect="1"/>
          </p:cNvPicPr>
          <p:nvPr/>
        </p:nvPicPr>
        <p:blipFill>
          <a:blip r:embed="rId3" cstate="print"/>
          <a:stretch>
            <a:fillRect/>
          </a:stretch>
        </p:blipFill>
        <p:spPr>
          <a:xfrm>
            <a:off x="983869" y="2224723"/>
            <a:ext cx="7372458" cy="1755158"/>
          </a:xfrm>
          <a:prstGeom prst="rect">
            <a:avLst/>
          </a:prstGeom>
        </p:spPr>
      </p:pic>
      <p:sp>
        <p:nvSpPr>
          <p:cNvPr id="6" name="圆角矩形 7"/>
          <p:cNvSpPr/>
          <p:nvPr/>
        </p:nvSpPr>
        <p:spPr>
          <a:xfrm>
            <a:off x="176941" y="4186432"/>
            <a:ext cx="8754258" cy="199053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a:t>
            </a:r>
            <a:r>
              <a:rPr lang="en-US" sz="1600" dirty="0">
                <a:solidFill>
                  <a:schemeClr val="tx1"/>
                </a:solidFill>
                <a:latin typeface="Calibri Light" panose="020F0302020204030204" pitchFamily="34" charset="0"/>
                <a:hlinkClick r:id="rId5"/>
              </a:rPr>
              <a:t>the objectness of image windows</a:t>
            </a:r>
            <a:r>
              <a:rPr lang="en-US" sz="1600" dirty="0">
                <a:solidFill>
                  <a:schemeClr val="tx1"/>
                </a:solidFill>
                <a:latin typeface="Calibri Light" panose="020F0302020204030204" pitchFamily="34" charset="0"/>
              </a:rPr>
              <a:t>. PAMI 2012, </a:t>
            </a:r>
            <a:r>
              <a:rPr lang="en-US" sz="1600" dirty="0" err="1">
                <a:solidFill>
                  <a:schemeClr val="tx1"/>
                </a:solidFill>
                <a:latin typeface="Calibri Light" panose="020F0302020204030204" pitchFamily="34" charset="0"/>
              </a:rPr>
              <a:t>Alexe</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6"/>
              </a:rPr>
              <a:t>Selective Search for Object Recognition</a:t>
            </a:r>
            <a:r>
              <a:rPr lang="en-US" sz="1600" dirty="0">
                <a:solidFill>
                  <a:schemeClr val="tx1"/>
                </a:solidFill>
                <a:latin typeface="Calibri Light" panose="020F0302020204030204" pitchFamily="34" charset="0"/>
              </a:rPr>
              <a:t>, IJCV 2013, </a:t>
            </a:r>
            <a:r>
              <a:rPr lang="en-US" sz="1600" dirty="0" err="1">
                <a:solidFill>
                  <a:schemeClr val="tx1"/>
                </a:solidFill>
                <a:latin typeface="Calibri Light" panose="020F0302020204030204" pitchFamily="34" charset="0"/>
              </a:rPr>
              <a:t>Uijlings</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7"/>
              </a:rPr>
              <a:t>Category-Independent Object Proposals With Diverse Ranking</a:t>
            </a:r>
            <a:r>
              <a:rPr lang="en-US" sz="1600" dirty="0">
                <a:solidFill>
                  <a:schemeClr val="tx1"/>
                </a:solidFill>
                <a:latin typeface="Calibri Light" panose="020F0302020204030204" pitchFamily="34" charset="0"/>
              </a:rPr>
              <a:t>, PAMI 2014, </a:t>
            </a:r>
            <a:r>
              <a:rPr lang="en-US" sz="1600" dirty="0" err="1">
                <a:solidFill>
                  <a:schemeClr val="tx1"/>
                </a:solidFill>
                <a:latin typeface="Calibri Light" panose="020F0302020204030204" pitchFamily="34" charset="0"/>
              </a:rPr>
              <a:t>Endres</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8"/>
              </a:rPr>
              <a:t>Proposal Generation for Object Detection using Cascaded Ranking SVMs</a:t>
            </a:r>
            <a:r>
              <a:rPr lang="en-US" sz="1600" dirty="0">
                <a:solidFill>
                  <a:schemeClr val="tx1"/>
                </a:solidFill>
                <a:latin typeface="Calibri Light" panose="020F0302020204030204" pitchFamily="34" charset="0"/>
              </a:rPr>
              <a:t>. CVPR 2011, Zhang </a:t>
            </a:r>
            <a:r>
              <a:rPr lang="en-US" sz="1600" i="1" dirty="0" smtClean="0">
                <a:solidFill>
                  <a:schemeClr val="tx1"/>
                </a:solidFill>
                <a:latin typeface="Calibri Light" panose="020F0302020204030204" pitchFamily="34" charset="0"/>
              </a:rPr>
              <a:t>et </a:t>
            </a:r>
            <a:r>
              <a:rPr lang="en-US" sz="1600" i="1" dirty="0">
                <a:solidFill>
                  <a:schemeClr val="tx1"/>
                </a:solidFill>
                <a:latin typeface="Calibri Light" panose="020F0302020204030204" pitchFamily="34" charset="0"/>
              </a:rPr>
              <a:t>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9"/>
              </a:rPr>
              <a:t>Learning a Category Independent Object Detection Cascade</a:t>
            </a:r>
            <a:r>
              <a:rPr lang="en-US" sz="1600" dirty="0">
                <a:solidFill>
                  <a:schemeClr val="tx1"/>
                </a:solidFill>
                <a:latin typeface="Calibri Light" panose="020F0302020204030204" pitchFamily="34" charset="0"/>
              </a:rPr>
              <a:t>. ICCV 2011, </a:t>
            </a:r>
            <a:r>
              <a:rPr lang="en-US" sz="1600" dirty="0" err="1">
                <a:solidFill>
                  <a:schemeClr val="tx1"/>
                </a:solidFill>
                <a:latin typeface="Calibri Light" panose="020F0302020204030204" pitchFamily="34" charset="0"/>
              </a:rPr>
              <a:t>Rahtu</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10"/>
              </a:rPr>
              <a:t>Generating object segmentation proposals using global and local search</a:t>
            </a:r>
            <a:r>
              <a:rPr lang="en-US" sz="1600" dirty="0">
                <a:solidFill>
                  <a:schemeClr val="tx1"/>
                </a:solidFill>
                <a:latin typeface="Calibri Light" panose="020F0302020204030204" pitchFamily="34" charset="0"/>
              </a:rPr>
              <a:t>, CVPR 2014, </a:t>
            </a:r>
            <a:r>
              <a:rPr lang="en-US" sz="1600" dirty="0" err="1">
                <a:solidFill>
                  <a:schemeClr val="tx1"/>
                </a:solidFill>
                <a:latin typeface="Calibri Light" panose="020F0302020204030204" pitchFamily="34" charset="0"/>
              </a:rPr>
              <a:t>Rantalankila</a:t>
            </a:r>
            <a:r>
              <a:rPr lang="en-US" sz="1600" dirty="0">
                <a:solidFill>
                  <a:schemeClr val="tx1"/>
                </a:solidFill>
                <a:latin typeface="Calibri Light" panose="020F0302020204030204" pitchFamily="34" charset="0"/>
              </a:rPr>
              <a:t> </a:t>
            </a:r>
            <a:r>
              <a:rPr lang="en-US" sz="1600" i="1" dirty="0">
                <a:solidFill>
                  <a:schemeClr val="tx1"/>
                </a:solidFill>
                <a:latin typeface="Calibri Light" panose="020F0302020204030204" pitchFamily="34" charset="0"/>
              </a:rPr>
              <a:t>et al.</a:t>
            </a:r>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Object </a:t>
            </a:r>
            <a:r>
              <a:rPr lang="en-US" altLang="zh-CN" dirty="0" smtClean="0"/>
              <a:t>&amp; Pedestrian Detection</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TextBox 3"/>
          <p:cNvSpPr txBox="1"/>
          <p:nvPr/>
        </p:nvSpPr>
        <p:spPr>
          <a:xfrm>
            <a:off x="1813560" y="3690818"/>
            <a:ext cx="4907280" cy="1569660"/>
          </a:xfrm>
          <a:prstGeom prst="rect">
            <a:avLst/>
          </a:prstGeom>
          <a:noFill/>
        </p:spPr>
        <p:txBody>
          <a:bodyPr wrap="square" rtlCol="0">
            <a:spAutoFit/>
          </a:bodyPr>
          <a:lstStyle/>
          <a:p>
            <a:pPr algn="ctr"/>
            <a:r>
              <a:rPr lang="en-US" sz="9600" dirty="0" smtClean="0"/>
              <a:t>Q&amp;A</a:t>
            </a:r>
            <a:endParaRPr lang="en-US" sz="9600" dirty="0"/>
          </a:p>
        </p:txBody>
      </p:sp>
      <p:sp>
        <p:nvSpPr>
          <p:cNvPr id="6" name="TextBox 5"/>
          <p:cNvSpPr txBox="1"/>
          <p:nvPr/>
        </p:nvSpPr>
        <p:spPr>
          <a:xfrm>
            <a:off x="0" y="1890401"/>
            <a:ext cx="9144000" cy="923330"/>
          </a:xfrm>
          <a:prstGeom prst="rect">
            <a:avLst/>
          </a:prstGeom>
          <a:noFill/>
        </p:spPr>
        <p:txBody>
          <a:bodyPr wrap="square" rtlCol="0">
            <a:spAutoFit/>
          </a:bodyPr>
          <a:lstStyle/>
          <a:p>
            <a:pPr algn="ctr"/>
            <a:r>
              <a:rPr lang="en-US" altLang="zh-CN" sz="5400" dirty="0" smtClean="0"/>
              <a:t>Thank you for your attention! </a:t>
            </a:r>
            <a:endParaRPr lang="en-US" sz="5400" dirty="0"/>
          </a:p>
        </p:txBody>
      </p:sp>
    </p:spTree>
    <p:extLst>
      <p:ext uri="{BB962C8B-B14F-4D97-AF65-F5344CB8AC3E}">
        <p14:creationId xmlns:p14="http://schemas.microsoft.com/office/powerpoint/2010/main" val="3464274646"/>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Object </a:t>
            </a:r>
            <a:r>
              <a:rPr lang="en-US" altLang="zh-CN" dirty="0" err="1" smtClean="0"/>
              <a:t>Detection&amp;Pedestrian</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r>
              <a:rPr lang="en-US" altLang="zh-CN" dirty="0" smtClean="0"/>
              <a:t>Object detection</a:t>
            </a:r>
            <a:r>
              <a:rPr lang="zh-CN" altLang="en-US" dirty="0" smtClean="0"/>
              <a:t>：</a:t>
            </a:r>
            <a:endParaRPr lang="en-US" altLang="zh-CN" dirty="0" smtClean="0"/>
          </a:p>
          <a:p>
            <a:pPr lvl="1"/>
            <a:r>
              <a:rPr lang="en-US" altLang="zh-CN" dirty="0" smtClean="0"/>
              <a:t>Introduction</a:t>
            </a:r>
          </a:p>
          <a:p>
            <a:pPr lvl="1"/>
            <a:r>
              <a:rPr lang="en-US" altLang="zh-CN" dirty="0" smtClean="0"/>
              <a:t>Pedestrian Detection</a:t>
            </a:r>
          </a:p>
          <a:p>
            <a:pPr lvl="1"/>
            <a:r>
              <a:rPr lang="en-US" altLang="zh-CN" dirty="0" smtClean="0"/>
              <a:t>Feature</a:t>
            </a:r>
          </a:p>
          <a:p>
            <a:pPr lvl="1"/>
            <a:r>
              <a:rPr lang="en-US" dirty="0" smtClean="0"/>
              <a:t>Classifier </a:t>
            </a:r>
          </a:p>
          <a:p>
            <a:pPr lvl="1"/>
            <a:r>
              <a:rPr lang="en-US" altLang="zh-CN" dirty="0" smtClean="0"/>
              <a:t>Deep Learning</a:t>
            </a:r>
          </a:p>
          <a:p>
            <a:pPr lvl="1"/>
            <a:r>
              <a:rPr lang="en-US" altLang="zh-CN" dirty="0" smtClean="0"/>
              <a:t>The limitations and failures of object detection</a:t>
            </a:r>
          </a:p>
          <a:p>
            <a:r>
              <a:rPr lang="en-US" altLang="zh-CN" dirty="0" smtClean="0"/>
              <a:t>Related works</a:t>
            </a:r>
            <a:r>
              <a:rPr lang="zh-CN" altLang="en-US" dirty="0" smtClean="0"/>
              <a:t>：</a:t>
            </a:r>
            <a:endParaRPr lang="en-US" altLang="zh-CN" dirty="0" smtClean="0"/>
          </a:p>
          <a:p>
            <a:pPr lvl="1"/>
            <a:r>
              <a:rPr lang="en-US" dirty="0" smtClean="0"/>
              <a:t>Fixation prediction/Salient object detection/Image</a:t>
            </a:r>
          </a:p>
          <a:p>
            <a:pPr lvl="1">
              <a:buNone/>
            </a:pPr>
            <a:r>
              <a:rPr lang="en-US" dirty="0" smtClean="0"/>
              <a:t>    s</a:t>
            </a:r>
            <a:r>
              <a:rPr lang="en-US" altLang="zh-CN" dirty="0" smtClean="0"/>
              <a:t>egmentation/</a:t>
            </a:r>
            <a:r>
              <a:rPr lang="en-US" dirty="0" smtClean="0"/>
              <a:t>Image matching/</a:t>
            </a:r>
            <a:r>
              <a:rPr lang="en-US" dirty="0" err="1" smtClean="0"/>
              <a:t>Objectness</a:t>
            </a:r>
            <a:r>
              <a:rPr lang="en-US" dirty="0" smtClean="0"/>
              <a:t> proposal generation </a:t>
            </a:r>
          </a:p>
          <a:p>
            <a:pPr lvl="1">
              <a:buNone/>
            </a:pPr>
            <a:r>
              <a:rPr lang="en-US" dirty="0" smtClean="0"/>
              <a:t>    methods</a:t>
            </a:r>
            <a:endParaRPr lang="en-US" altLang="zh-CN" dirty="0" smtClean="0"/>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defRPr/>
            </a:pPr>
            <a:r>
              <a:rPr lang="en-US" dirty="0" smtClean="0"/>
              <a:t>Object detection</a:t>
            </a:r>
            <a:endParaRPr lang="zh-CN" altLang="en-US" dirty="0"/>
          </a:p>
        </p:txBody>
      </p:sp>
      <p:sp>
        <p:nvSpPr>
          <p:cNvPr id="3" name="Content Placeholder 2"/>
          <p:cNvSpPr>
            <a:spLocks noGrp="1"/>
          </p:cNvSpPr>
          <p:nvPr>
            <p:ph idx="1"/>
          </p:nvPr>
        </p:nvSpPr>
        <p:spPr>
          <a:xfrm>
            <a:off x="295835" y="839702"/>
            <a:ext cx="8516471" cy="5337261"/>
          </a:xfrm>
        </p:spPr>
        <p:txBody>
          <a:bodyPr/>
          <a:lstStyle/>
          <a:p>
            <a:r>
              <a:rPr lang="en-US" dirty="0" smtClean="0"/>
              <a:t>Object detection</a:t>
            </a:r>
          </a:p>
          <a:p>
            <a:pPr lvl="1"/>
            <a:r>
              <a:rPr lang="en-US" dirty="0" smtClean="0"/>
              <a:t>How to answer the question : What is where?</a:t>
            </a:r>
          </a:p>
          <a:p>
            <a:endParaRPr lang="en-US" dirty="0"/>
          </a:p>
          <a:p>
            <a:pPr lvl="2"/>
            <a:endParaRPr lang="en-US" dirty="0" smtClean="0"/>
          </a:p>
          <a:p>
            <a:pPr lvl="2"/>
            <a:endParaRPr lang="en-US" dirty="0"/>
          </a:p>
          <a:p>
            <a:pPr lvl="2"/>
            <a:endParaRPr lang="en-US" altLang="zh-CN" sz="1800" dirty="0" smtClean="0">
              <a:latin typeface="Adobe Gothic Std B" pitchFamily="34" charset="-128"/>
              <a:ea typeface="Adobe Gothic Std B" pitchFamily="34" charset="-128"/>
            </a:endParaRPr>
          </a:p>
        </p:txBody>
      </p:sp>
      <p:sp>
        <p:nvSpPr>
          <p:cNvPr id="7" name="左大括号 6"/>
          <p:cNvSpPr/>
          <p:nvPr/>
        </p:nvSpPr>
        <p:spPr>
          <a:xfrm rot="16200000">
            <a:off x="4370523" y="2534229"/>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8" name="矩形 7"/>
          <p:cNvSpPr/>
          <p:nvPr/>
        </p:nvSpPr>
        <p:spPr>
          <a:xfrm>
            <a:off x="1643042" y="5245117"/>
            <a:ext cx="6091518" cy="369332"/>
          </a:xfrm>
          <a:prstGeom prst="rect">
            <a:avLst/>
          </a:prstGeom>
        </p:spPr>
        <p:txBody>
          <a:bodyPr wrap="square">
            <a:spAutoFit/>
          </a:bodyPr>
          <a:lstStyle/>
          <a:p>
            <a:pPr algn="ctr"/>
            <a:r>
              <a:rPr lang="en-US" altLang="zh-CN" dirty="0" smtClean="0">
                <a:latin typeface="Adobe Gothic Std B" pitchFamily="34" charset="-128"/>
                <a:ea typeface="Adobe Gothic Std B" pitchFamily="34" charset="-128"/>
              </a:rPr>
              <a:t>Some of them have come into our lives.</a:t>
            </a:r>
            <a:endParaRPr lang="zh-CN" altLang="en-US" dirty="0">
              <a:latin typeface="Adobe Gothic Std B" pitchFamily="34" charset="-128"/>
              <a:ea typeface="Adobe Gothic Std B" pitchFamily="34" charset="-128"/>
            </a:endParaRPr>
          </a:p>
        </p:txBody>
      </p:sp>
      <p:pic>
        <p:nvPicPr>
          <p:cNvPr id="9" name="内容占位符 3" descr="不知道啥来的.jpg"/>
          <p:cNvPicPr>
            <a:picLocks noChangeAspect="1"/>
          </p:cNvPicPr>
          <p:nvPr/>
        </p:nvPicPr>
        <p:blipFill>
          <a:blip r:embed="rId3"/>
          <a:stretch>
            <a:fillRect/>
          </a:stretch>
        </p:blipFill>
        <p:spPr>
          <a:xfrm>
            <a:off x="354269" y="2000240"/>
            <a:ext cx="2695575" cy="2581275"/>
          </a:xfrm>
          <a:prstGeom prst="rect">
            <a:avLst/>
          </a:prstGeom>
        </p:spPr>
      </p:pic>
      <p:pic>
        <p:nvPicPr>
          <p:cNvPr id="10" name="图片 9" descr="车的.jpg"/>
          <p:cNvPicPr>
            <a:picLocks noChangeAspect="1"/>
          </p:cNvPicPr>
          <p:nvPr/>
        </p:nvPicPr>
        <p:blipFill>
          <a:blip r:embed="rId4"/>
          <a:stretch>
            <a:fillRect/>
          </a:stretch>
        </p:blipFill>
        <p:spPr>
          <a:xfrm>
            <a:off x="6075901" y="2002283"/>
            <a:ext cx="2695575" cy="2562225"/>
          </a:xfrm>
          <a:prstGeom prst="rect">
            <a:avLst/>
          </a:prstGeom>
        </p:spPr>
      </p:pic>
      <p:pic>
        <p:nvPicPr>
          <p:cNvPr id="11" name="图片 10" descr="行人的.jpg"/>
          <p:cNvPicPr>
            <a:picLocks noChangeAspect="1"/>
          </p:cNvPicPr>
          <p:nvPr/>
        </p:nvPicPr>
        <p:blipFill>
          <a:blip r:embed="rId5"/>
          <a:stretch>
            <a:fillRect/>
          </a:stretch>
        </p:blipFill>
        <p:spPr>
          <a:xfrm>
            <a:off x="3205163" y="1993970"/>
            <a:ext cx="2733675" cy="2609850"/>
          </a:xfrm>
          <a:prstGeom prst="rect">
            <a:avLst/>
          </a:prstGeom>
        </p:spPr>
      </p:pic>
    </p:spTree>
    <p:extLst>
      <p:ext uri="{BB962C8B-B14F-4D97-AF65-F5344CB8AC3E}">
        <p14:creationId xmlns:p14="http://schemas.microsoft.com/office/powerpoint/2010/main" val="1319454613"/>
      </p:ext>
    </p:extLst>
  </p:cSld>
  <p:clrMapOvr>
    <a:masterClrMapping/>
  </p:clrMapOvr>
  <p:transition xmlns:p14="http://schemas.microsoft.com/office/powerpoint/2010/main">
    <p:push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par>
                                <p:cTn id="13" presetID="4"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ox(in)">
                                      <p:cBhvr>
                                        <p:cTn id="15" dur="500"/>
                                        <p:tgtEl>
                                          <p:spTgt spid="9"/>
                                        </p:tgtEl>
                                      </p:cBhvr>
                                    </p:animEffect>
                                  </p:childTnLst>
                                </p:cTn>
                              </p:par>
                              <p:par>
                                <p:cTn id="16" presetID="4" presetClass="entr" presetSubtype="16"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500"/>
                                        <p:tgtEl>
                                          <p:spTgt spid="11"/>
                                        </p:tgtEl>
                                      </p:cBhvr>
                                    </p:animEffect>
                                  </p:childTnLst>
                                </p:cTn>
                              </p:par>
                              <p:par>
                                <p:cTn id="19" presetID="4" presetClass="entr" presetSubtype="1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ox(i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 detection</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228600" lvl="1">
              <a:spcBef>
                <a:spcPts val="1000"/>
              </a:spcBef>
            </a:pPr>
            <a:r>
              <a:rPr lang="en-US" altLang="zh-CN" sz="2800" dirty="0" smtClean="0"/>
              <a:t>Google’s driverless car</a:t>
            </a:r>
          </a:p>
        </p:txBody>
      </p:sp>
      <p:pic>
        <p:nvPicPr>
          <p:cNvPr id="46082" name="Picture 2"/>
          <p:cNvPicPr>
            <a:picLocks noChangeAspect="1" noChangeArrowheads="1"/>
          </p:cNvPicPr>
          <p:nvPr/>
        </p:nvPicPr>
        <p:blipFill>
          <a:blip r:embed="rId3"/>
          <a:srcRect/>
          <a:stretch>
            <a:fillRect/>
          </a:stretch>
        </p:blipFill>
        <p:spPr bwMode="auto">
          <a:xfrm>
            <a:off x="214314" y="1571612"/>
            <a:ext cx="3357586" cy="3357586"/>
          </a:xfrm>
          <a:prstGeom prst="rect">
            <a:avLst/>
          </a:prstGeom>
          <a:noFill/>
          <a:ln w="9525">
            <a:noFill/>
            <a:miter lim="800000"/>
            <a:headEnd/>
            <a:tailEnd/>
          </a:ln>
          <a:effectLst/>
        </p:spPr>
      </p:pic>
      <p:pic>
        <p:nvPicPr>
          <p:cNvPr id="46083" name="Picture 3"/>
          <p:cNvPicPr>
            <a:picLocks noChangeAspect="1" noChangeArrowheads="1"/>
          </p:cNvPicPr>
          <p:nvPr/>
        </p:nvPicPr>
        <p:blipFill>
          <a:blip r:embed="rId4"/>
          <a:srcRect/>
          <a:stretch>
            <a:fillRect/>
          </a:stretch>
        </p:blipFill>
        <p:spPr bwMode="auto">
          <a:xfrm>
            <a:off x="3579265" y="1571612"/>
            <a:ext cx="5242535" cy="4214842"/>
          </a:xfrm>
          <a:prstGeom prst="rect">
            <a:avLst/>
          </a:prstGeom>
          <a:noFill/>
          <a:ln w="9525">
            <a:noFill/>
            <a:miter lim="800000"/>
            <a:headEnd/>
            <a:tailEnd/>
          </a:ln>
          <a:effectLst/>
        </p:spPr>
      </p:pic>
      <p:sp>
        <p:nvSpPr>
          <p:cNvPr id="9" name="TextBox 8"/>
          <p:cNvSpPr txBox="1"/>
          <p:nvPr/>
        </p:nvSpPr>
        <p:spPr>
          <a:xfrm>
            <a:off x="295835" y="5222856"/>
            <a:ext cx="3061719" cy="954107"/>
          </a:xfrm>
          <a:prstGeom prst="rect">
            <a:avLst/>
          </a:prstGeom>
          <a:noFill/>
        </p:spPr>
        <p:txBody>
          <a:bodyPr wrap="square" rtlCol="0">
            <a:spAutoFit/>
          </a:bodyPr>
          <a:lstStyle/>
          <a:p>
            <a:r>
              <a:rPr lang="en-US" altLang="zh-CN" sz="2800" b="1" dirty="0" smtClean="0"/>
              <a:t>Sebastian </a:t>
            </a:r>
            <a:r>
              <a:rPr lang="en-US" altLang="zh-CN" sz="2800" b="1" dirty="0" err="1" smtClean="0"/>
              <a:t>Thrun</a:t>
            </a:r>
            <a:r>
              <a:rPr lang="en-US" altLang="zh-CN" sz="2800" b="1" dirty="0" smtClean="0"/>
              <a:t> </a:t>
            </a:r>
          </a:p>
          <a:p>
            <a:r>
              <a:rPr lang="en-US" altLang="zh-CN" sz="2800" b="1" dirty="0" smtClean="0"/>
              <a:t>(Google &amp; Stanford) </a:t>
            </a:r>
            <a:endParaRPr lang="zh-CN" altLang="en-US" sz="2800" dirty="0"/>
          </a:p>
        </p:txBody>
      </p:sp>
    </p:spTree>
    <p:extLst>
      <p:ext uri="{BB962C8B-B14F-4D97-AF65-F5344CB8AC3E}">
        <p14:creationId xmlns:p14="http://schemas.microsoft.com/office/powerpoint/2010/main" val="3376176139"/>
      </p:ext>
    </p:extLst>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Object detection</a:t>
            </a:r>
            <a:endParaRPr lang="zh-CN" altLang="en-US" dirty="0"/>
          </a:p>
        </p:txBody>
      </p:sp>
      <p:sp>
        <p:nvSpPr>
          <p:cNvPr id="3" name="内容占位符 2"/>
          <p:cNvSpPr>
            <a:spLocks noGrp="1"/>
          </p:cNvSpPr>
          <p:nvPr>
            <p:ph idx="1"/>
          </p:nvPr>
        </p:nvSpPr>
        <p:spPr/>
        <p:txBody>
          <a:bodyPr>
            <a:normAutofit/>
          </a:bodyPr>
          <a:lstStyle/>
          <a:p>
            <a:r>
              <a:rPr lang="en-US" altLang="zh-CN" dirty="0" smtClean="0"/>
              <a:t>Pedestrian Detection</a:t>
            </a:r>
            <a:endParaRPr lang="zh-CN" altLang="en-US" dirty="0" smtClean="0"/>
          </a:p>
        </p:txBody>
      </p:sp>
      <p:pic>
        <p:nvPicPr>
          <p:cNvPr id="48129" name="Picture 1" descr="C:\Users\haida2416\AppData\Roaming\Tencent\Users\2350686505\QQ\WinTemp\RichOle\V1@V9M%1I8][9C$%EJ]TDJ8.png"/>
          <p:cNvPicPr>
            <a:picLocks noChangeAspect="1" noChangeArrowheads="1"/>
          </p:cNvPicPr>
          <p:nvPr/>
        </p:nvPicPr>
        <p:blipFill>
          <a:blip r:embed="rId2"/>
          <a:srcRect/>
          <a:stretch>
            <a:fillRect/>
          </a:stretch>
        </p:blipFill>
        <p:spPr bwMode="auto">
          <a:xfrm>
            <a:off x="1571604" y="1285860"/>
            <a:ext cx="5857916" cy="4382961"/>
          </a:xfrm>
          <a:prstGeom prst="rect">
            <a:avLst/>
          </a:prstGeom>
          <a:noFill/>
        </p:spPr>
      </p:pic>
      <p:sp>
        <p:nvSpPr>
          <p:cNvPr id="5" name="圆角矩形 7"/>
          <p:cNvSpPr/>
          <p:nvPr/>
        </p:nvSpPr>
        <p:spPr>
          <a:xfrm>
            <a:off x="176941" y="5891212"/>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Filtered Channel Features for Pedestrian </a:t>
            </a:r>
            <a:r>
              <a:rPr lang="en-US" altLang="zh-CN" sz="1600" dirty="0" err="1" smtClean="0">
                <a:solidFill>
                  <a:schemeClr val="tx1"/>
                </a:solidFill>
                <a:latin typeface="Calibri Light" panose="020F0302020204030204" pitchFamily="34" charset="0"/>
                <a:hlinkClick r:id="rId4"/>
              </a:rPr>
              <a:t>Detection</a:t>
            </a:r>
            <a:r>
              <a:rPr lang="en-US" altLang="zh-CN" sz="1600" dirty="0" err="1" smtClean="0">
                <a:solidFill>
                  <a:schemeClr val="tx1"/>
                </a:solidFill>
                <a:latin typeface="Calibri Light" panose="020F0302020204030204" pitchFamily="34" charset="0"/>
              </a:rPr>
              <a:t>.CVPR</a:t>
            </a:r>
            <a:r>
              <a:rPr lang="en-US" altLang="zh-CN" sz="1600" dirty="0" smtClean="0">
                <a:solidFill>
                  <a:schemeClr val="tx1"/>
                </a:solidFill>
                <a:latin typeface="Calibri Light" panose="020F0302020204030204" pitchFamily="34" charset="0"/>
              </a:rPr>
              <a:t> </a:t>
            </a:r>
            <a:r>
              <a:rPr lang="en-US" sz="1600" dirty="0" smtClean="0">
                <a:solidFill>
                  <a:schemeClr val="tx1"/>
                </a:solidFill>
                <a:latin typeface="Calibri Light" panose="020F0302020204030204" pitchFamily="34" charset="0"/>
              </a:rPr>
              <a:t>2015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Shanshan</a:t>
            </a:r>
            <a:r>
              <a:rPr lang="en-US" altLang="zh-CN" sz="1600" dirty="0" smtClean="0">
                <a:solidFill>
                  <a:schemeClr val="tx1"/>
                </a:solidFill>
                <a:latin typeface="Calibri Light" panose="020F0302020204030204" pitchFamily="34" charset="0"/>
              </a:rPr>
              <a:t> Zhang </a:t>
            </a:r>
            <a:r>
              <a:rPr lang="en-US" sz="1600" i="1" dirty="0" smtClean="0">
                <a:solidFill>
                  <a:schemeClr val="tx1"/>
                </a:solidFill>
                <a:latin typeface="Calibri Light" panose="020F0302020204030204" pitchFamily="34" charset="0"/>
              </a:rPr>
              <a:t>et al.</a:t>
            </a:r>
          </a:p>
        </p:txBody>
      </p:sp>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Pedestrian Detection(HOG)</a:t>
            </a:r>
            <a:endParaRPr lang="zh-CN" altLang="en-US" dirty="0" smtClean="0"/>
          </a:p>
        </p:txBody>
      </p:sp>
      <p:sp>
        <p:nvSpPr>
          <p:cNvPr id="3" name="内容占位符 2"/>
          <p:cNvSpPr>
            <a:spLocks noGrp="1"/>
          </p:cNvSpPr>
          <p:nvPr>
            <p:ph idx="1"/>
          </p:nvPr>
        </p:nvSpPr>
        <p:spPr/>
        <p:txBody>
          <a:bodyPr>
            <a:normAutofit/>
          </a:bodyPr>
          <a:lstStyle/>
          <a:p>
            <a:endParaRPr lang="en-US" dirty="0" smtClean="0"/>
          </a:p>
          <a:p>
            <a:r>
              <a:rPr lang="en-US" dirty="0" smtClean="0"/>
              <a:t>Histogram of Oriented Gradients for Human Detection</a:t>
            </a:r>
          </a:p>
          <a:p>
            <a:endParaRPr lang="en-US" altLang="zh-CN" dirty="0" smtClean="0"/>
          </a:p>
          <a:p>
            <a:pPr lvl="1"/>
            <a:r>
              <a:rPr lang="en-US" altLang="zh-CN" dirty="0" smtClean="0"/>
              <a:t>An overview of the feature extraction and object detection chain:</a:t>
            </a:r>
            <a:endParaRPr lang="zh-CN" altLang="en-US" dirty="0" smtClean="0"/>
          </a:p>
        </p:txBody>
      </p:sp>
      <p:sp>
        <p:nvSpPr>
          <p:cNvPr id="5" name="圆角矩形 7"/>
          <p:cNvSpPr/>
          <p:nvPr/>
        </p:nvSpPr>
        <p:spPr>
          <a:xfrm>
            <a:off x="176941" y="5891212"/>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Histograms of Oriented Gradients for Human Detection </a:t>
            </a:r>
            <a:r>
              <a:rPr lang="en-US" altLang="zh-CN" sz="1600" dirty="0" smtClean="0">
                <a:solidFill>
                  <a:schemeClr val="tx1"/>
                </a:solidFill>
                <a:latin typeface="Calibri Light" panose="020F0302020204030204" pitchFamily="34" charset="0"/>
              </a:rPr>
              <a:t>.CVPR </a:t>
            </a:r>
            <a:r>
              <a:rPr lang="en-US" sz="1600" dirty="0" smtClean="0">
                <a:solidFill>
                  <a:schemeClr val="tx1"/>
                </a:solidFill>
                <a:latin typeface="Calibri Light" panose="020F0302020204030204" pitchFamily="34" charset="0"/>
              </a:rPr>
              <a:t>2005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Dalal</a:t>
            </a:r>
            <a:r>
              <a:rPr lang="en-US" altLang="zh-CN"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p>
        </p:txBody>
      </p:sp>
      <p:pic>
        <p:nvPicPr>
          <p:cNvPr id="696322" name="Picture 2"/>
          <p:cNvPicPr>
            <a:picLocks noChangeAspect="1" noChangeArrowheads="1"/>
          </p:cNvPicPr>
          <p:nvPr/>
        </p:nvPicPr>
        <p:blipFill>
          <a:blip r:embed="rId5"/>
          <a:srcRect/>
          <a:stretch>
            <a:fillRect/>
          </a:stretch>
        </p:blipFill>
        <p:spPr bwMode="auto">
          <a:xfrm>
            <a:off x="500034" y="3643314"/>
            <a:ext cx="8115300" cy="571500"/>
          </a:xfrm>
          <a:prstGeom prst="rect">
            <a:avLst/>
          </a:prstGeom>
          <a:noFill/>
          <a:ln w="9525">
            <a:noFill/>
            <a:miter lim="800000"/>
            <a:headEnd/>
            <a:tailEnd/>
          </a:ln>
          <a:effectLst/>
        </p:spPr>
      </p:pic>
    </p:spTree>
  </p:cSld>
  <p:clrMapOvr>
    <a:masterClrMapping/>
  </p:clrMapOvr>
  <p:transition xmlns:p14="http://schemas.microsoft.com/office/powerpoint/2010/main">
    <p:push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5505</TotalTime>
  <Words>2755</Words>
  <Application>Microsoft Macintosh PowerPoint</Application>
  <PresentationFormat>全屏显示(4:3)</PresentationFormat>
  <Paragraphs>569</Paragraphs>
  <Slides>44</Slides>
  <Notes>37</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44</vt:i4>
      </vt:variant>
    </vt:vector>
  </HeadingPairs>
  <TitlesOfParts>
    <vt:vector size="46" baseType="lpstr">
      <vt:lpstr>Office Theme</vt:lpstr>
      <vt:lpstr>Visio</vt:lpstr>
      <vt:lpstr>Object &amp; Pedestrian Detection</vt:lpstr>
      <vt:lpstr>Driverless car</vt:lpstr>
      <vt:lpstr>Driverless car</vt:lpstr>
      <vt:lpstr>Computer Vision</vt:lpstr>
      <vt:lpstr>Object Detection&amp;Pedestrian</vt:lpstr>
      <vt:lpstr>Object detection</vt:lpstr>
      <vt:lpstr>Object detection</vt:lpstr>
      <vt:lpstr>Object detection</vt:lpstr>
      <vt:lpstr>Pedestrian Detection(HOG)</vt:lpstr>
      <vt:lpstr>Pedestrian Detection(HOG)</vt:lpstr>
      <vt:lpstr>Pedestrian Detection(DPM)</vt:lpstr>
      <vt:lpstr>Pedestrian Detection</vt:lpstr>
      <vt:lpstr>Object detection</vt:lpstr>
      <vt:lpstr>Feature</vt:lpstr>
      <vt:lpstr>Feature</vt:lpstr>
      <vt:lpstr>Feature</vt:lpstr>
      <vt:lpstr>Feature(HOG)</vt:lpstr>
      <vt:lpstr>Feature(HOG)</vt:lpstr>
      <vt:lpstr>Object detection</vt:lpstr>
      <vt:lpstr>Object&amp;Non-object</vt:lpstr>
      <vt:lpstr>Object detection</vt:lpstr>
      <vt:lpstr>Classifier(SVM)</vt:lpstr>
      <vt:lpstr>Classifier(Adaboost)</vt:lpstr>
      <vt:lpstr>Classifier(Adaboost)</vt:lpstr>
      <vt:lpstr>Classifier(Adaboost)</vt:lpstr>
      <vt:lpstr>Classifier(Adaboost)</vt:lpstr>
      <vt:lpstr>Classifier(Adaboost)</vt:lpstr>
      <vt:lpstr>Classifier(Adaboost)</vt:lpstr>
      <vt:lpstr>Classifier(Adaboost)</vt:lpstr>
      <vt:lpstr>Object detection</vt:lpstr>
      <vt:lpstr>Pedestrian Detection(HOG)</vt:lpstr>
      <vt:lpstr>Pedestrian Detection(DPM)(Demo)</vt:lpstr>
      <vt:lpstr>Object detection</vt:lpstr>
      <vt:lpstr>Deep Learning</vt:lpstr>
      <vt:lpstr>Deep Learning</vt:lpstr>
      <vt:lpstr>Object detection</vt:lpstr>
      <vt:lpstr>Object detection</vt:lpstr>
      <vt:lpstr>Related works</vt:lpstr>
      <vt:lpstr>Related works</vt:lpstr>
      <vt:lpstr>Related works</vt:lpstr>
      <vt:lpstr>Related works</vt:lpstr>
      <vt:lpstr>Related works</vt:lpstr>
      <vt:lpstr>Related works</vt:lpstr>
      <vt:lpstr>Object &amp; Pedestrian Detection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Lab Zheng</cp:lastModifiedBy>
  <cp:revision>688</cp:revision>
  <dcterms:created xsi:type="dcterms:W3CDTF">2014-04-15T14:23:17Z</dcterms:created>
  <dcterms:modified xsi:type="dcterms:W3CDTF">2015-04-01T08:45:17Z</dcterms:modified>
</cp:coreProperties>
</file>